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Average"/>
      <p:regular r:id="rId30"/>
    </p:embeddedFont>
    <p:embeddedFont>
      <p:font typeface="Oswald"/>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2AB443F-5053-4AED-AE47-F4BC22AEFC57}">
  <a:tblStyle styleId="{82AB443F-5053-4AED-AE47-F4BC22AEFC5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swald-regular.fntdata"/><Relationship Id="rId30" Type="http://schemas.openxmlformats.org/officeDocument/2006/relationships/font" Target="fonts/Average-regular.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Oswald-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fpa.org/-/media/Files/Public-Education/Campaigns/TakeAction/TakeActionBackPackGoKit.ashx"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y.gov/sites/default/files/2020-03/ready_family-communications-plan_kids.pd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y.gov/pets" TargetMode="External"/><Relationship Id="rId3" Type="http://schemas.openxmlformats.org/officeDocument/2006/relationships/hyperlink" Target="https://www.nvadg.or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c5c51958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c5c51958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c843f0080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c843f0080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 wildfire emergency, there may not be cell service because of damage to power lines or a public safety power shut off. Cell phones can also run out of battery. It is important to have numbers physically written down. Important phone numbers can be the numbers listed on the Family Communication Plan plus a contact person at your families’ workplace, relatives who live out of the area, close friends, and neighbors. The radio can be used to listen to local emergency updates.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Would you add anything to this list?</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c843f00805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c843f00805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may not be room for all these items in the Go Bag, but here are some suggestions of comforting and special items. Students may not feel comfortable sharing these items but can write them down in their journal. </a:t>
            </a:r>
            <a:endParaRPr/>
          </a:p>
          <a:p>
            <a:pPr indent="0" lvl="0" marL="0" rtl="0" algn="l">
              <a:spcBef>
                <a:spcPts val="0"/>
              </a:spcBef>
              <a:spcAft>
                <a:spcPts val="0"/>
              </a:spcAft>
              <a:buNone/>
            </a:pPr>
            <a:r>
              <a:rPr lang="en"/>
              <a:t>Would you add anything to this list?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843f0080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c843f00805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Go Bag should be saved for emergencies and not taken as an overnight bag for recreational trips. If students need to use the backpack, Go Bag items can be stored together in a box and re-packed into the backpack during fire season.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c843f00805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c843f00805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 out the student handout from the National Fire Protection Association, </a:t>
            </a:r>
            <a:r>
              <a:rPr i="1" lang="en"/>
              <a:t>Backpack Emergency Go Kit!</a:t>
            </a:r>
            <a:r>
              <a:rPr lang="en"/>
              <a:t>. </a:t>
            </a:r>
            <a:endParaRPr/>
          </a:p>
          <a:p>
            <a:pPr indent="0" lvl="0" marL="0" rtl="0" algn="l">
              <a:spcBef>
                <a:spcPts val="0"/>
              </a:spcBef>
              <a:spcAft>
                <a:spcPts val="0"/>
              </a:spcAft>
              <a:buNone/>
            </a:pPr>
            <a:r>
              <a:rPr lang="en"/>
              <a:t>Link to print: </a:t>
            </a:r>
            <a:r>
              <a:rPr lang="en" u="sng">
                <a:solidFill>
                  <a:schemeClr val="hlink"/>
                </a:solidFill>
                <a:hlinkClick r:id="rId2"/>
              </a:rPr>
              <a:t>Go Kit!</a:t>
            </a:r>
            <a:r>
              <a:rPr lang="en"/>
              <a:t> </a:t>
            </a:r>
            <a:endParaRPr/>
          </a:p>
          <a:p>
            <a:pPr indent="0" lvl="0" marL="0" rtl="0" algn="l">
              <a:spcBef>
                <a:spcPts val="0"/>
              </a:spcBef>
              <a:spcAft>
                <a:spcPts val="0"/>
              </a:spcAft>
              <a:buNone/>
            </a:pPr>
            <a:r>
              <a:rPr lang="en"/>
              <a:t>If students have items listed in their journals that are not included on the page, they can write or draw them in. </a:t>
            </a:r>
            <a:endParaRPr/>
          </a:p>
          <a:p>
            <a:pPr indent="0" lvl="0" marL="0" rtl="0" algn="l">
              <a:spcBef>
                <a:spcPts val="0"/>
              </a:spcBef>
              <a:spcAft>
                <a:spcPts val="0"/>
              </a:spcAft>
              <a:buNone/>
            </a:pPr>
            <a:r>
              <a:rPr lang="en"/>
              <a:t>Now that each family member has a Go Bag, the next step is to make a Family Emergency Plan.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c843f008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c843f008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Having a family emergency plan will set up students and their families to stay safer and calmer in the event of an emergency or evacuation. This document should be kept in a place that is easy to access, such as on the refrigerator or in an envelope with other emergency related documents such as printed local maps, copies of important documents, and area-specific </a:t>
            </a:r>
            <a:r>
              <a:rPr lang="en"/>
              <a:t>emergency</a:t>
            </a:r>
            <a:r>
              <a:rPr lang="en"/>
              <a:t> information.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c843f00805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c843f00805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 out a printed Family Communication Plan sheet to each student and give them a chance to look it over.</a:t>
            </a:r>
            <a:endParaRPr/>
          </a:p>
          <a:p>
            <a:pPr indent="0" lvl="0" marL="0" rtl="0" algn="l">
              <a:spcBef>
                <a:spcPts val="0"/>
              </a:spcBef>
              <a:spcAft>
                <a:spcPts val="0"/>
              </a:spcAft>
              <a:buNone/>
            </a:pPr>
            <a:r>
              <a:rPr lang="en">
                <a:solidFill>
                  <a:schemeClr val="dk1"/>
                </a:solidFill>
              </a:rPr>
              <a:t>The next slides walk through the important pieces of the Family Emergency Plan including collecting important contact information, a plan to safely exit the house, where to meet, and the action plan. </a:t>
            </a:r>
            <a:endParaRPr>
              <a:solidFill>
                <a:schemeClr val="dk1"/>
              </a:solidFill>
            </a:endParaRPr>
          </a:p>
          <a:p>
            <a:pPr indent="0" lvl="0" marL="0" rtl="0" algn="l">
              <a:spcBef>
                <a:spcPts val="0"/>
              </a:spcBef>
              <a:spcAft>
                <a:spcPts val="0"/>
              </a:spcAft>
              <a:buNone/>
            </a:pPr>
            <a:r>
              <a:rPr lang="en">
                <a:solidFill>
                  <a:schemeClr val="dk1"/>
                </a:solidFill>
              </a:rPr>
              <a:t>Link to print: </a:t>
            </a:r>
            <a:r>
              <a:rPr lang="en" u="sng">
                <a:solidFill>
                  <a:srgbClr val="0000FF"/>
                </a:solidFill>
                <a:hlinkClick r:id="rId2">
                  <a:extLst>
                    <a:ext uri="{A12FA001-AC4F-418D-AE19-62706E023703}">
                      <ahyp:hlinkClr val="tx"/>
                    </a:ext>
                  </a:extLst>
                </a:hlinkClick>
              </a:rPr>
              <a:t>Family Communications Plan for Kids</a:t>
            </a:r>
            <a:endParaRPr>
              <a:solidFill>
                <a:srgbClr val="0000FF"/>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cf7e07b74f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cf7e07b74f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closer look at what is on the Family Communication Plan, from FEMA’s </a:t>
            </a:r>
            <a:r>
              <a:rPr lang="en"/>
              <a:t>Ready </a:t>
            </a:r>
            <a:r>
              <a:rPr lang="en"/>
              <a:t>program.</a:t>
            </a:r>
            <a:endParaRPr/>
          </a:p>
          <a:p>
            <a:pPr indent="0" lvl="0" marL="0" rtl="0" algn="l">
              <a:spcBef>
                <a:spcPts val="0"/>
              </a:spcBef>
              <a:spcAft>
                <a:spcPts val="0"/>
              </a:spcAft>
              <a:buNone/>
            </a:pPr>
            <a:r>
              <a:rPr lang="en"/>
              <a:t>Start off by filling in the school’s information together. </a:t>
            </a:r>
            <a:r>
              <a:rPr lang="en"/>
              <a:t>Leave the rest of the spaces blank for students to fill in during the family meeting. </a:t>
            </a:r>
            <a:endParaRPr/>
          </a:p>
          <a:p>
            <a:pPr indent="0" lvl="0" marL="0" rtl="0" algn="l">
              <a:spcBef>
                <a:spcPts val="0"/>
              </a:spcBef>
              <a:spcAft>
                <a:spcPts val="0"/>
              </a:spcAft>
              <a:buNone/>
            </a:pPr>
            <a:r>
              <a:rPr lang="en">
                <a:solidFill>
                  <a:schemeClr val="dk1"/>
                </a:solidFill>
              </a:rPr>
              <a:t>Front side i</a:t>
            </a:r>
            <a:r>
              <a:rPr lang="en">
                <a:solidFill>
                  <a:schemeClr val="dk1"/>
                </a:solidFill>
              </a:rPr>
              <a:t>ncludes: Out-of-town contact, work and contact information for two guardians, neighborhood meeting place, regional meeting place, school information and contact information for up to three children.</a:t>
            </a:r>
            <a:endParaRPr>
              <a:solidFill>
                <a:schemeClr val="dk1"/>
              </a:solidFill>
            </a:endParaRPr>
          </a:p>
          <a:p>
            <a:pPr indent="0" lvl="0" marL="0" rtl="0" algn="l">
              <a:spcBef>
                <a:spcPts val="0"/>
              </a:spcBef>
              <a:spcAft>
                <a:spcPts val="0"/>
              </a:spcAft>
              <a:buNone/>
            </a:pPr>
            <a:r>
              <a:rPr lang="en"/>
              <a:t>If the family is split up, each family member should use the o</a:t>
            </a:r>
            <a:r>
              <a:rPr lang="en"/>
              <a:t>ut-of-town contact as their </a:t>
            </a:r>
            <a:r>
              <a:rPr lang="en"/>
              <a:t>designated</a:t>
            </a:r>
            <a:r>
              <a:rPr lang="en"/>
              <a:t> check-in person.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c6823da38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c6823da38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Flip over the paper. </a:t>
            </a:r>
            <a:endParaRPr/>
          </a:p>
          <a:p>
            <a:pPr indent="0" lvl="0" marL="0" rtl="0" algn="l">
              <a:spcBef>
                <a:spcPts val="0"/>
              </a:spcBef>
              <a:spcAft>
                <a:spcPts val="0"/>
              </a:spcAft>
              <a:buNone/>
            </a:pPr>
            <a:r>
              <a:rPr lang="en"/>
              <a:t>Students can pre-write,“Two safe exit points from the house are _____________ and _____________.” </a:t>
            </a:r>
            <a:endParaRPr/>
          </a:p>
          <a:p>
            <a:pPr indent="0" lvl="0" marL="0" rtl="0" algn="l">
              <a:spcBef>
                <a:spcPts val="0"/>
              </a:spcBef>
              <a:spcAft>
                <a:spcPts val="0"/>
              </a:spcAft>
              <a:buNone/>
            </a:pPr>
            <a:r>
              <a:rPr lang="en"/>
              <a:t>This is important in the event of a house-fire or if a typical exit point is unsafe to use.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c6823da38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c6823da38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Perhaps this place is a street corner, trusted neighbor’s house, or somewhere with a clear landmark.</a:t>
            </a:r>
            <a:endParaRPr/>
          </a:p>
          <a:p>
            <a:pPr indent="0" lvl="0" marL="0" rtl="0" algn="l">
              <a:spcBef>
                <a:spcPts val="0"/>
              </a:spcBef>
              <a:spcAft>
                <a:spcPts val="0"/>
              </a:spcAft>
              <a:buNone/>
            </a:pPr>
            <a:r>
              <a:rPr lang="en"/>
              <a:t>This will be added to the front side of the plan during the family </a:t>
            </a:r>
            <a:r>
              <a:rPr lang="en"/>
              <a:t>meeting, but students can share ideas in class about areas in their neighborhood they would suggest and why it is a good place to meet.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c6823da38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c6823da38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the family is spread out, it may not be possible to all meet back home. Depending on the fire’s progress, road closures, or evacuation orders, a </a:t>
            </a:r>
            <a:r>
              <a:rPr lang="en"/>
              <a:t>backup</a:t>
            </a:r>
            <a:r>
              <a:rPr lang="en"/>
              <a:t> meeting place should be designated. This place should be somewhere easy to access with people around who could help you, such as a school, public library, store, or police station. If you are not able to get home or to either meeting location, stay with friends, teachers, or a trusted adult and evacuate with them. Begin your Family Communication Plan by checking in with your designated contact person to let them know who you are with and where you are going.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e53b274c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e53b274c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c843f00805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c843f00805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Action Plan lists a</a:t>
            </a:r>
            <a:r>
              <a:rPr lang="en"/>
              <a:t> task each person is responsible for before leaving the house together. </a:t>
            </a:r>
            <a:endParaRPr/>
          </a:p>
          <a:p>
            <a:pPr indent="0" lvl="0" marL="0" rtl="0" algn="l">
              <a:spcBef>
                <a:spcPts val="0"/>
              </a:spcBef>
              <a:spcAft>
                <a:spcPts val="0"/>
              </a:spcAft>
              <a:buNone/>
            </a:pPr>
            <a:r>
              <a:rPr lang="en"/>
              <a:t>Potential questions for student discussion:</a:t>
            </a:r>
            <a:endParaRPr/>
          </a:p>
          <a:p>
            <a:pPr indent="0" lvl="0" marL="0" rtl="0" algn="l">
              <a:spcBef>
                <a:spcPts val="0"/>
              </a:spcBef>
              <a:spcAft>
                <a:spcPts val="0"/>
              </a:spcAft>
              <a:buNone/>
            </a:pPr>
            <a:r>
              <a:rPr lang="en"/>
              <a:t>Why is it a good idea to have each family member responsible for a task? Is there anything you can think of now that you feel the most comfortable doing? What </a:t>
            </a:r>
            <a:r>
              <a:rPr lang="en"/>
              <a:t>could</a:t>
            </a:r>
            <a:r>
              <a:rPr lang="en"/>
              <a:t> you do to help younger siblings or pets? What tasks do you think are better left to an adult?</a:t>
            </a:r>
            <a:endParaRPr/>
          </a:p>
          <a:p>
            <a:pPr indent="0" lvl="0" marL="0" rtl="0" algn="l">
              <a:spcBef>
                <a:spcPts val="0"/>
              </a:spcBef>
              <a:spcAft>
                <a:spcPts val="0"/>
              </a:spcAft>
              <a:buNone/>
            </a:pPr>
            <a:r>
              <a:rPr lang="en"/>
              <a:t>(More focus on evacuation steps will be part of the next lesson after students have made their family plans.)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c880b8c4d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c880b8c4d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 are often concerned about the wellbeing of their pets and animals. Finish the lesson about preparedness by talking about how to m</a:t>
            </a:r>
            <a:r>
              <a:rPr lang="en"/>
              <a:t>ake a plan for animals. (2-minute introduction video from the TakeAction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 to print more information: </a:t>
            </a:r>
            <a:r>
              <a:rPr lang="en" u="sng">
                <a:solidFill>
                  <a:schemeClr val="hlink"/>
                </a:solidFill>
                <a:hlinkClick r:id="rId2"/>
              </a:rPr>
              <a:t>Prepare Your Pets for Disasters</a:t>
            </a:r>
            <a:r>
              <a:rPr lang="en"/>
              <a:t> (Ready.gov- Trifold 2 pages)</a:t>
            </a:r>
            <a:endParaRPr/>
          </a:p>
          <a:p>
            <a:pPr indent="0" lvl="0" marL="0" rtl="0" algn="l">
              <a:spcBef>
                <a:spcPts val="0"/>
              </a:spcBef>
              <a:spcAft>
                <a:spcPts val="0"/>
              </a:spcAft>
              <a:buNone/>
            </a:pPr>
            <a:r>
              <a:rPr lang="en"/>
              <a:t>Local information: </a:t>
            </a:r>
            <a:r>
              <a:rPr lang="en" u="sng">
                <a:solidFill>
                  <a:schemeClr val="hlink"/>
                </a:solidFill>
                <a:hlinkClick r:id="rId3"/>
              </a:rPr>
              <a:t>North Valley Animal Disaster Group – Animal evacuation, rescue and shelter-in-place in Butte County.</a:t>
            </a:r>
            <a:endParaRPr/>
          </a:p>
          <a:p>
            <a:pPr indent="0" lvl="0" marL="0" rtl="0" algn="l">
              <a:spcBef>
                <a:spcPts val="0"/>
              </a:spcBef>
              <a:spcAft>
                <a:spcPts val="0"/>
              </a:spcAft>
              <a:buNone/>
            </a:pPr>
            <a:r>
              <a:rPr lang="en"/>
              <a:t>Students can add the phone number for the North Valley Animal Disaster Group Hotline </a:t>
            </a:r>
            <a:r>
              <a:rPr b="1" lang="en"/>
              <a:t>(530) 895-0000</a:t>
            </a:r>
            <a:r>
              <a:rPr lang="en"/>
              <a:t> to their Family Communication Plans.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d703d8a72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d703d8a72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activity description in the lesson plan.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cf7e07b74f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cf7e07b74f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c990b544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c990b544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Two-minute journal write.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d703d8a72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d703d8a72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actions are important for </a:t>
            </a:r>
            <a:r>
              <a:rPr lang="en"/>
              <a:t>wildlife</a:t>
            </a:r>
            <a:r>
              <a:rPr lang="en"/>
              <a:t> preparedness and are also useful to be prepared for other types of emergency situations. This lesson focuses on task-based, achievable things that students can do for themselves and their families. Appropriate discussion and idea sharing is encouraged as you go through the steps and components of each topic.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c843f00805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c843f00805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family member should have their own Go Bag. If students do not have a spare backpack, the Go Bag could be put in a duffel/gym bag, suitcase, or carried in a laundry basket or box. </a:t>
            </a:r>
            <a:r>
              <a:rPr lang="en"/>
              <a:t>Having a Go Bag ready will give you confidence that you have your most important items with you, and you don’t have to worry about leaving behind </a:t>
            </a:r>
            <a:r>
              <a:rPr lang="en"/>
              <a:t>valuables</a:t>
            </a:r>
            <a:r>
              <a:rPr lang="en"/>
              <a:t> during a rushed and stressful decision. It is recommended to have a year-round Go Bag, but if this is not possible, it is especially important to have one packed during fire season (June-November). If possible, have a Go Bag ready year-round, as wildfire season becomes longer and more unpredictable.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843f0080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843f008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c843f0080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c843f0080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a chart may help students think of </a:t>
            </a:r>
            <a:r>
              <a:rPr lang="en"/>
              <a:t>important</a:t>
            </a:r>
            <a:r>
              <a:rPr lang="en"/>
              <a:t> items. If students are feeling overwhelmed or stuck, move on to go through each category as a class.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c843f0080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c843f0080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a N95 face mask and goggles for smoke protection if possible. </a:t>
            </a:r>
            <a:endParaRPr/>
          </a:p>
          <a:p>
            <a:pPr indent="0" lvl="0" marL="0" rtl="0" algn="l">
              <a:spcBef>
                <a:spcPts val="0"/>
              </a:spcBef>
              <a:spcAft>
                <a:spcPts val="0"/>
              </a:spcAft>
              <a:buNone/>
            </a:pPr>
            <a:r>
              <a:rPr lang="en"/>
              <a:t>A puffy jacket is warm, lightweight, and packs down small.</a:t>
            </a:r>
            <a:endParaRPr/>
          </a:p>
          <a:p>
            <a:pPr indent="0" lvl="0" marL="0" rtl="0" algn="l">
              <a:spcBef>
                <a:spcPts val="0"/>
              </a:spcBef>
              <a:spcAft>
                <a:spcPts val="0"/>
              </a:spcAft>
              <a:buNone/>
            </a:pPr>
            <a:r>
              <a:rPr lang="en"/>
              <a:t>Would you add anything to this list?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843f0080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843f0080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Would you add anything to this list?</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2200">
                <a:solidFill>
                  <a:schemeClr val="dk1"/>
                </a:solidFill>
                <a:latin typeface="Average"/>
                <a:ea typeface="Average"/>
                <a:cs typeface="Average"/>
                <a:sym typeface="Average"/>
              </a:defRPr>
            </a:lvl1pPr>
            <a:lvl2pPr lvl="1" algn="r">
              <a:buNone/>
              <a:defRPr sz="2200">
                <a:solidFill>
                  <a:schemeClr val="dk1"/>
                </a:solidFill>
                <a:latin typeface="Average"/>
                <a:ea typeface="Average"/>
                <a:cs typeface="Average"/>
                <a:sym typeface="Average"/>
              </a:defRPr>
            </a:lvl2pPr>
            <a:lvl3pPr lvl="2" algn="r">
              <a:buNone/>
              <a:defRPr sz="2200">
                <a:solidFill>
                  <a:schemeClr val="dk1"/>
                </a:solidFill>
                <a:latin typeface="Average"/>
                <a:ea typeface="Average"/>
                <a:cs typeface="Average"/>
                <a:sym typeface="Average"/>
              </a:defRPr>
            </a:lvl3pPr>
            <a:lvl4pPr lvl="3" algn="r">
              <a:buNone/>
              <a:defRPr sz="2200">
                <a:solidFill>
                  <a:schemeClr val="dk1"/>
                </a:solidFill>
                <a:latin typeface="Average"/>
                <a:ea typeface="Average"/>
                <a:cs typeface="Average"/>
                <a:sym typeface="Average"/>
              </a:defRPr>
            </a:lvl4pPr>
            <a:lvl5pPr lvl="4" algn="r">
              <a:buNone/>
              <a:defRPr sz="2200">
                <a:solidFill>
                  <a:schemeClr val="dk1"/>
                </a:solidFill>
                <a:latin typeface="Average"/>
                <a:ea typeface="Average"/>
                <a:cs typeface="Average"/>
                <a:sym typeface="Average"/>
              </a:defRPr>
            </a:lvl5pPr>
            <a:lvl6pPr lvl="5" algn="r">
              <a:buNone/>
              <a:defRPr sz="2200">
                <a:solidFill>
                  <a:schemeClr val="dk1"/>
                </a:solidFill>
                <a:latin typeface="Average"/>
                <a:ea typeface="Average"/>
                <a:cs typeface="Average"/>
                <a:sym typeface="Average"/>
              </a:defRPr>
            </a:lvl6pPr>
            <a:lvl7pPr lvl="6" algn="r">
              <a:buNone/>
              <a:defRPr sz="2200">
                <a:solidFill>
                  <a:schemeClr val="dk1"/>
                </a:solidFill>
                <a:latin typeface="Average"/>
                <a:ea typeface="Average"/>
                <a:cs typeface="Average"/>
                <a:sym typeface="Average"/>
              </a:defRPr>
            </a:lvl7pPr>
            <a:lvl8pPr lvl="7" algn="r">
              <a:buNone/>
              <a:defRPr sz="2200">
                <a:solidFill>
                  <a:schemeClr val="dk1"/>
                </a:solidFill>
                <a:latin typeface="Average"/>
                <a:ea typeface="Average"/>
                <a:cs typeface="Average"/>
                <a:sym typeface="Average"/>
              </a:defRPr>
            </a:lvl8pPr>
            <a:lvl9pPr lvl="8" algn="r">
              <a:buNone/>
              <a:defRPr sz="2200">
                <a:solidFill>
                  <a:schemeClr val="dk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3.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hyperlink" Target="http://dontchangethislink.peardeckmagic.zone?eyJ0eXBlIjoiZ29vZ2xlLXNsaWRlcy1hZGRvbi1yZXNwb25zZS1mb290ZXIiLCJsYXN0RWRpdGVkQnkiOiJ1bmtub3duIiwicHJlc2VudGF0aW9uSWQiOiIxWWhjOU9JT1lrQWw0emcyY0pSNldLTnJCa3RxcVlldzBqdTlicjdpVGhDZyIsImNvbnRlbnRJZCI6ImN1c3RvbS1yZXNwb25zZS1tdWx0aXBsZUNob2ljZSIsInNsaWRlSWQiOiJnYzg0M2YwMDgwNV8wXzAiLCJjb250ZW50SW5zdGFuY2VJZCI6IjFZaGM5T0lPWWtBbDR6ZzJjSlI2V0tOckJrdHFxWWV3MGp1OWJyN2lUaENnL2E2ZDUyN2IwLWU0NDItNGFiMi04M2E0LWQ2YTVmZWQ4OTE2MSJ9pearId=magic-pear-metadata-identifi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youtube.com/watch?v=rqKLXN6Nnis" TargetMode="External"/><Relationship Id="rId4" Type="http://schemas.openxmlformats.org/officeDocument/2006/relationships/image" Target="../media/image25.jpg"/><Relationship Id="rId5" Type="http://schemas.openxmlformats.org/officeDocument/2006/relationships/image" Target="../media/image3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29.jpg"/><Relationship Id="rId5" Type="http://schemas.openxmlformats.org/officeDocument/2006/relationships/image" Target="../media/image2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idx="4294967295" type="ctrTitle"/>
          </p:nvPr>
        </p:nvSpPr>
        <p:spPr>
          <a:xfrm>
            <a:off x="671250" y="687725"/>
            <a:ext cx="7801500" cy="97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700"/>
              <a:t>Wildfire in the Foothills</a:t>
            </a:r>
            <a:endParaRPr sz="4700"/>
          </a:p>
        </p:txBody>
      </p:sp>
      <p:pic>
        <p:nvPicPr>
          <p:cNvPr id="60" name="Google Shape;60;p13"/>
          <p:cNvPicPr preferRelativeResize="0"/>
          <p:nvPr/>
        </p:nvPicPr>
        <p:blipFill rotWithShape="1">
          <a:blip r:embed="rId3">
            <a:alphaModFix amt="57000"/>
          </a:blip>
          <a:srcRect b="16853" l="0" r="0" t="33373"/>
          <a:stretch/>
        </p:blipFill>
        <p:spPr>
          <a:xfrm>
            <a:off x="0" y="1891200"/>
            <a:ext cx="9143999" cy="3252302"/>
          </a:xfrm>
          <a:prstGeom prst="rect">
            <a:avLst/>
          </a:prstGeom>
          <a:noFill/>
          <a:ln cap="flat" cmpd="sng" w="38100">
            <a:solidFill>
              <a:srgbClr val="C4ABEA"/>
            </a:solidFill>
            <a:prstDash val="solid"/>
            <a:round/>
            <a:headEnd len="sm" w="sm" type="none"/>
            <a:tailEnd len="sm" w="sm" type="none"/>
          </a:ln>
        </p:spPr>
      </p:pic>
      <p:pic>
        <p:nvPicPr>
          <p:cNvPr id="61" name="Google Shape;61;p13"/>
          <p:cNvPicPr preferRelativeResize="0"/>
          <p:nvPr/>
        </p:nvPicPr>
        <p:blipFill>
          <a:blip r:embed="rId4">
            <a:alphaModFix/>
          </a:blip>
          <a:stretch>
            <a:fillRect/>
          </a:stretch>
        </p:blipFill>
        <p:spPr>
          <a:xfrm>
            <a:off x="8004775" y="3669450"/>
            <a:ext cx="939075" cy="1269025"/>
          </a:xfrm>
          <a:prstGeom prst="rect">
            <a:avLst/>
          </a:prstGeom>
          <a:noFill/>
          <a:ln cap="flat" cmpd="sng" w="9525">
            <a:solidFill>
              <a:schemeClr val="dk2"/>
            </a:solidFill>
            <a:prstDash val="solid"/>
            <a:round/>
            <a:headEnd len="sm" w="sm" type="none"/>
            <a:tailEnd len="sm" w="sm" type="none"/>
          </a:ln>
        </p:spPr>
      </p:pic>
      <p:sp>
        <p:nvSpPr>
          <p:cNvPr id="62" name="Google Shape;62;p13"/>
          <p:cNvSpPr txBox="1"/>
          <p:nvPr/>
        </p:nvSpPr>
        <p:spPr>
          <a:xfrm>
            <a:off x="0" y="1347450"/>
            <a:ext cx="9144000" cy="4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C4ABEA"/>
                </a:solidFill>
                <a:latin typeface="Average"/>
                <a:ea typeface="Average"/>
                <a:cs typeface="Average"/>
                <a:sym typeface="Average"/>
              </a:rPr>
              <a:t>Lesson 6: Family Preparedness - Get Ready!</a:t>
            </a:r>
            <a:endParaRPr sz="2500">
              <a:solidFill>
                <a:srgbClr val="FF00A2"/>
              </a:solidFill>
              <a:latin typeface="Average"/>
              <a:ea typeface="Average"/>
              <a:cs typeface="Average"/>
              <a:sym typeface="Average"/>
            </a:endParaRPr>
          </a:p>
          <a:p>
            <a:pPr indent="0" lvl="0" marL="0" rtl="0" algn="ctr">
              <a:spcBef>
                <a:spcPts val="0"/>
              </a:spcBef>
              <a:spcAft>
                <a:spcPts val="0"/>
              </a:spcAft>
              <a:buNone/>
            </a:pPr>
            <a:r>
              <a:t/>
            </a:r>
            <a:endParaRPr sz="2500">
              <a:solidFill>
                <a:schemeClr val="accent4"/>
              </a:solidFill>
              <a:latin typeface="Average"/>
              <a:ea typeface="Average"/>
              <a:cs typeface="Average"/>
              <a:sym typeface="Average"/>
            </a:endParaRPr>
          </a:p>
        </p:txBody>
      </p:sp>
      <p:sp>
        <p:nvSpPr>
          <p:cNvPr id="63" name="Google Shape;63;p13"/>
          <p:cNvSpPr txBox="1"/>
          <p:nvPr>
            <p:ph idx="12" type="sldNum"/>
          </p:nvPr>
        </p:nvSpPr>
        <p:spPr>
          <a:xfrm>
            <a:off x="8595300" y="47499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700"/>
                                        <p:tgtEl>
                                          <p:spTgt spid="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311700" y="350163"/>
            <a:ext cx="6474300" cy="707400"/>
          </a:xfrm>
          <a:prstGeom prst="rect">
            <a:avLst/>
          </a:prstGeom>
          <a:ln cap="flat" cmpd="sng" w="19050">
            <a:solidFill>
              <a:srgbClr val="C4ABEA"/>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500">
                <a:latin typeface="Average"/>
                <a:ea typeface="Average"/>
                <a:cs typeface="Average"/>
                <a:sym typeface="Average"/>
              </a:rPr>
              <a:t>Communication and Information</a:t>
            </a:r>
            <a:endParaRPr sz="3500">
              <a:latin typeface="Average"/>
              <a:ea typeface="Average"/>
              <a:cs typeface="Average"/>
              <a:sym typeface="Average"/>
            </a:endParaRPr>
          </a:p>
        </p:txBody>
      </p:sp>
      <p:sp>
        <p:nvSpPr>
          <p:cNvPr id="141" name="Google Shape;141;p22"/>
          <p:cNvSpPr txBox="1"/>
          <p:nvPr>
            <p:ph idx="1" type="body"/>
          </p:nvPr>
        </p:nvSpPr>
        <p:spPr>
          <a:xfrm>
            <a:off x="311700" y="1427600"/>
            <a:ext cx="4260300" cy="3715800"/>
          </a:xfrm>
          <a:prstGeom prst="rect">
            <a:avLst/>
          </a:prstGeom>
        </p:spPr>
        <p:txBody>
          <a:bodyPr anchorCtr="0" anchor="t" bIns="91425" lIns="91425" spcFirstLastPara="1" rIns="91425" wrap="square" tIns="91425">
            <a:noAutofit/>
          </a:bodyPr>
          <a:lstStyle/>
          <a:p>
            <a:pPr indent="-393700" lvl="0" marL="457200" rtl="0" algn="l">
              <a:lnSpc>
                <a:spcPct val="100000"/>
              </a:lnSpc>
              <a:spcBef>
                <a:spcPts val="0"/>
              </a:spcBef>
              <a:spcAft>
                <a:spcPts val="0"/>
              </a:spcAft>
              <a:buClr>
                <a:schemeClr val="lt2"/>
              </a:buClr>
              <a:buSzPts val="2600"/>
              <a:buChar char="●"/>
            </a:pPr>
            <a:r>
              <a:rPr lang="en" sz="2600">
                <a:solidFill>
                  <a:schemeClr val="lt2"/>
                </a:solidFill>
              </a:rPr>
              <a:t>Cell phone and charger</a:t>
            </a:r>
            <a:endParaRPr sz="2600">
              <a:solidFill>
                <a:schemeClr val="lt2"/>
              </a:solidFill>
            </a:endParaRPr>
          </a:p>
          <a:p>
            <a:pPr indent="-393700" lvl="0" marL="457200" rtl="0" algn="l">
              <a:lnSpc>
                <a:spcPct val="100000"/>
              </a:lnSpc>
              <a:spcBef>
                <a:spcPts val="0"/>
              </a:spcBef>
              <a:spcAft>
                <a:spcPts val="0"/>
              </a:spcAft>
              <a:buClr>
                <a:schemeClr val="lt2"/>
              </a:buClr>
              <a:buSzPts val="2600"/>
              <a:buChar char="●"/>
            </a:pPr>
            <a:r>
              <a:rPr lang="en" sz="2600">
                <a:solidFill>
                  <a:schemeClr val="lt2"/>
                </a:solidFill>
              </a:rPr>
              <a:t>Battery or crank powered radio</a:t>
            </a:r>
            <a:endParaRPr sz="2600">
              <a:solidFill>
                <a:schemeClr val="lt2"/>
              </a:solidFill>
            </a:endParaRPr>
          </a:p>
          <a:p>
            <a:pPr indent="-393700" lvl="0" marL="457200" rtl="0" algn="l">
              <a:lnSpc>
                <a:spcPct val="100000"/>
              </a:lnSpc>
              <a:spcBef>
                <a:spcPts val="0"/>
              </a:spcBef>
              <a:spcAft>
                <a:spcPts val="0"/>
              </a:spcAft>
              <a:buClr>
                <a:schemeClr val="lt2"/>
              </a:buClr>
              <a:buSzPts val="2600"/>
              <a:buChar char="●"/>
            </a:pPr>
            <a:r>
              <a:rPr lang="en" sz="2600">
                <a:solidFill>
                  <a:schemeClr val="lt2"/>
                </a:solidFill>
              </a:rPr>
              <a:t>Copy of your Family Emergency Plan</a:t>
            </a:r>
            <a:endParaRPr sz="2600">
              <a:solidFill>
                <a:schemeClr val="lt2"/>
              </a:solidFill>
            </a:endParaRPr>
          </a:p>
          <a:p>
            <a:pPr indent="-393700" lvl="0" marL="457200" rtl="0" algn="l">
              <a:lnSpc>
                <a:spcPct val="100000"/>
              </a:lnSpc>
              <a:spcBef>
                <a:spcPts val="0"/>
              </a:spcBef>
              <a:spcAft>
                <a:spcPts val="0"/>
              </a:spcAft>
              <a:buClr>
                <a:schemeClr val="lt2"/>
              </a:buClr>
              <a:buSzPts val="2600"/>
              <a:buChar char="●"/>
            </a:pPr>
            <a:r>
              <a:rPr lang="en" sz="2600">
                <a:solidFill>
                  <a:schemeClr val="lt2"/>
                </a:solidFill>
              </a:rPr>
              <a:t>Printed </a:t>
            </a:r>
            <a:r>
              <a:rPr lang="en" sz="2600">
                <a:solidFill>
                  <a:schemeClr val="lt2"/>
                </a:solidFill>
              </a:rPr>
              <a:t>evacuation route </a:t>
            </a:r>
            <a:r>
              <a:rPr lang="en" sz="2600">
                <a:solidFill>
                  <a:schemeClr val="lt2"/>
                </a:solidFill>
              </a:rPr>
              <a:t>map </a:t>
            </a:r>
            <a:endParaRPr sz="2600">
              <a:solidFill>
                <a:schemeClr val="lt2"/>
              </a:solidFill>
            </a:endParaRPr>
          </a:p>
        </p:txBody>
      </p:sp>
      <p:sp>
        <p:nvSpPr>
          <p:cNvPr id="142" name="Google Shape;142;p22"/>
          <p:cNvSpPr txBox="1"/>
          <p:nvPr>
            <p:ph idx="1" type="body"/>
          </p:nvPr>
        </p:nvSpPr>
        <p:spPr>
          <a:xfrm>
            <a:off x="4572000" y="1462075"/>
            <a:ext cx="3999900" cy="1695000"/>
          </a:xfrm>
          <a:prstGeom prst="rect">
            <a:avLst/>
          </a:prstGeom>
        </p:spPr>
        <p:txBody>
          <a:bodyPr anchorCtr="0" anchor="t" bIns="91425" lIns="91425" spcFirstLastPara="1" rIns="91425" wrap="square" tIns="91425">
            <a:noAutofit/>
          </a:bodyPr>
          <a:lstStyle/>
          <a:p>
            <a:pPr indent="-393700" lvl="0" marL="457200" rtl="0" algn="l">
              <a:lnSpc>
                <a:spcPct val="100000"/>
              </a:lnSpc>
              <a:spcBef>
                <a:spcPts val="0"/>
              </a:spcBef>
              <a:spcAft>
                <a:spcPts val="0"/>
              </a:spcAft>
              <a:buClr>
                <a:schemeClr val="lt2"/>
              </a:buClr>
              <a:buSzPts val="2600"/>
              <a:buChar char="●"/>
            </a:pPr>
            <a:r>
              <a:rPr lang="en" sz="2600">
                <a:solidFill>
                  <a:schemeClr val="lt2"/>
                </a:solidFill>
              </a:rPr>
              <a:t>Fill a small notebook with important phone numbers.</a:t>
            </a:r>
            <a:endParaRPr sz="2600">
              <a:solidFill>
                <a:schemeClr val="lt2"/>
              </a:solidFill>
            </a:endParaRPr>
          </a:p>
        </p:txBody>
      </p:sp>
      <p:pic>
        <p:nvPicPr>
          <p:cNvPr id="143" name="Google Shape;143;p22"/>
          <p:cNvPicPr preferRelativeResize="0"/>
          <p:nvPr/>
        </p:nvPicPr>
        <p:blipFill>
          <a:blip r:embed="rId3">
            <a:alphaModFix/>
          </a:blip>
          <a:stretch>
            <a:fillRect/>
          </a:stretch>
        </p:blipFill>
        <p:spPr>
          <a:xfrm rot="1139110">
            <a:off x="6962628" y="88175"/>
            <a:ext cx="870174" cy="1231375"/>
          </a:xfrm>
          <a:prstGeom prst="rect">
            <a:avLst/>
          </a:prstGeom>
          <a:noFill/>
          <a:ln>
            <a:noFill/>
          </a:ln>
        </p:spPr>
      </p:pic>
      <p:pic>
        <p:nvPicPr>
          <p:cNvPr id="144" name="Google Shape;144;p22"/>
          <p:cNvPicPr preferRelativeResize="0"/>
          <p:nvPr/>
        </p:nvPicPr>
        <p:blipFill>
          <a:blip r:embed="rId4">
            <a:alphaModFix/>
          </a:blip>
          <a:stretch>
            <a:fillRect/>
          </a:stretch>
        </p:blipFill>
        <p:spPr>
          <a:xfrm rot="-708338">
            <a:off x="7635725" y="57122"/>
            <a:ext cx="1223424" cy="1293479"/>
          </a:xfrm>
          <a:prstGeom prst="rect">
            <a:avLst/>
          </a:prstGeom>
          <a:noFill/>
          <a:ln>
            <a:noFill/>
          </a:ln>
        </p:spPr>
      </p:pic>
      <p:sp>
        <p:nvSpPr>
          <p:cNvPr id="145" name="Google Shape;145;p2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500"/>
                                        <p:tgtEl>
                                          <p:spTgt spid="14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500"/>
                                        <p:tgtEl>
                                          <p:spTgt spid="14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311700" y="285450"/>
            <a:ext cx="4749000" cy="667200"/>
          </a:xfrm>
          <a:prstGeom prst="rect">
            <a:avLst/>
          </a:prstGeom>
          <a:ln cap="flat" cmpd="sng" w="19050">
            <a:solidFill>
              <a:srgbClr val="C4ABEA"/>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500">
                <a:latin typeface="Average"/>
                <a:ea typeface="Average"/>
                <a:cs typeface="Average"/>
                <a:sym typeface="Average"/>
              </a:rPr>
              <a:t>Comfort and Keepsakes</a:t>
            </a:r>
            <a:endParaRPr sz="3500">
              <a:latin typeface="Average"/>
              <a:ea typeface="Average"/>
              <a:cs typeface="Average"/>
              <a:sym typeface="Average"/>
            </a:endParaRPr>
          </a:p>
        </p:txBody>
      </p:sp>
      <p:sp>
        <p:nvSpPr>
          <p:cNvPr id="151" name="Google Shape;151;p23"/>
          <p:cNvSpPr txBox="1"/>
          <p:nvPr>
            <p:ph idx="1" type="body"/>
          </p:nvPr>
        </p:nvSpPr>
        <p:spPr>
          <a:xfrm>
            <a:off x="311700" y="1191900"/>
            <a:ext cx="3999900" cy="30771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Clr>
                <a:schemeClr val="lt2"/>
              </a:buClr>
              <a:buSzPts val="2600"/>
              <a:buChar char="●"/>
            </a:pPr>
            <a:r>
              <a:rPr lang="en" sz="2600">
                <a:solidFill>
                  <a:schemeClr val="lt2"/>
                </a:solidFill>
              </a:rPr>
              <a:t>Headphones</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Writing or drawing materials for your notebook</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Book</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Blanket</a:t>
            </a:r>
            <a:endParaRPr sz="2600">
              <a:solidFill>
                <a:schemeClr val="lt2"/>
              </a:solidFill>
            </a:endParaRPr>
          </a:p>
          <a:p>
            <a:pPr indent="0" lvl="0" marL="457200" rtl="0" algn="l">
              <a:spcBef>
                <a:spcPts val="1600"/>
              </a:spcBef>
              <a:spcAft>
                <a:spcPts val="1600"/>
              </a:spcAft>
              <a:buNone/>
            </a:pPr>
            <a:r>
              <a:t/>
            </a:r>
            <a:endParaRPr sz="2300">
              <a:solidFill>
                <a:schemeClr val="lt2"/>
              </a:solidFill>
            </a:endParaRPr>
          </a:p>
        </p:txBody>
      </p:sp>
      <p:sp>
        <p:nvSpPr>
          <p:cNvPr id="152" name="Google Shape;152;p23"/>
          <p:cNvSpPr txBox="1"/>
          <p:nvPr>
            <p:ph idx="2" type="body"/>
          </p:nvPr>
        </p:nvSpPr>
        <p:spPr>
          <a:xfrm>
            <a:off x="4311600" y="1331400"/>
            <a:ext cx="3999900" cy="2798100"/>
          </a:xfrm>
          <a:prstGeom prst="rect">
            <a:avLst/>
          </a:prstGeom>
        </p:spPr>
        <p:txBody>
          <a:bodyPr anchorCtr="0" anchor="t" bIns="91425" lIns="91425" spcFirstLastPara="1" rIns="91425" wrap="square" tIns="91425">
            <a:noAutofit/>
          </a:bodyPr>
          <a:lstStyle/>
          <a:p>
            <a:pPr indent="-400050" lvl="0" marL="457200" rtl="0" algn="l">
              <a:spcBef>
                <a:spcPts val="0"/>
              </a:spcBef>
              <a:spcAft>
                <a:spcPts val="0"/>
              </a:spcAft>
              <a:buClr>
                <a:schemeClr val="lt2"/>
              </a:buClr>
              <a:buSzPts val="2700"/>
              <a:buChar char="●"/>
            </a:pPr>
            <a:r>
              <a:rPr lang="en" sz="2700">
                <a:solidFill>
                  <a:schemeClr val="lt2"/>
                </a:solidFill>
              </a:rPr>
              <a:t>Photographs and momentos</a:t>
            </a:r>
            <a:endParaRPr sz="2700">
              <a:solidFill>
                <a:schemeClr val="lt2"/>
              </a:solidFill>
            </a:endParaRPr>
          </a:p>
          <a:p>
            <a:pPr indent="-400050" lvl="0" marL="457200" rtl="0" algn="l">
              <a:spcBef>
                <a:spcPts val="0"/>
              </a:spcBef>
              <a:spcAft>
                <a:spcPts val="0"/>
              </a:spcAft>
              <a:buClr>
                <a:schemeClr val="lt2"/>
              </a:buClr>
              <a:buSzPts val="2700"/>
              <a:buChar char="●"/>
            </a:pPr>
            <a:r>
              <a:rPr lang="en" sz="2700">
                <a:solidFill>
                  <a:schemeClr val="lt2"/>
                </a:solidFill>
              </a:rPr>
              <a:t>Favorite toy, stuffed animal, or other comforting item</a:t>
            </a:r>
            <a:endParaRPr sz="2700">
              <a:solidFill>
                <a:schemeClr val="lt2"/>
              </a:solidFill>
            </a:endParaRPr>
          </a:p>
          <a:p>
            <a:pPr indent="0" lvl="0" marL="457200" rtl="0" algn="l">
              <a:spcBef>
                <a:spcPts val="1600"/>
              </a:spcBef>
              <a:spcAft>
                <a:spcPts val="1600"/>
              </a:spcAft>
              <a:buNone/>
            </a:pPr>
            <a:r>
              <a:t/>
            </a:r>
            <a:endParaRPr sz="2300">
              <a:solidFill>
                <a:schemeClr val="lt2"/>
              </a:solidFill>
            </a:endParaRPr>
          </a:p>
        </p:txBody>
      </p:sp>
      <p:pic>
        <p:nvPicPr>
          <p:cNvPr id="153" name="Google Shape;153;p23"/>
          <p:cNvPicPr preferRelativeResize="0"/>
          <p:nvPr/>
        </p:nvPicPr>
        <p:blipFill>
          <a:blip r:embed="rId3">
            <a:alphaModFix/>
          </a:blip>
          <a:stretch>
            <a:fillRect/>
          </a:stretch>
        </p:blipFill>
        <p:spPr>
          <a:xfrm>
            <a:off x="5113400" y="355510"/>
            <a:ext cx="1625400" cy="812700"/>
          </a:xfrm>
          <a:prstGeom prst="rect">
            <a:avLst/>
          </a:prstGeom>
          <a:noFill/>
          <a:ln>
            <a:noFill/>
          </a:ln>
        </p:spPr>
      </p:pic>
      <p:pic>
        <p:nvPicPr>
          <p:cNvPr id="154" name="Google Shape;154;p23"/>
          <p:cNvPicPr preferRelativeResize="0"/>
          <p:nvPr/>
        </p:nvPicPr>
        <p:blipFill>
          <a:blip r:embed="rId4">
            <a:alphaModFix/>
          </a:blip>
          <a:stretch>
            <a:fillRect/>
          </a:stretch>
        </p:blipFill>
        <p:spPr>
          <a:xfrm>
            <a:off x="6738800" y="192288"/>
            <a:ext cx="1139100" cy="1139100"/>
          </a:xfrm>
          <a:prstGeom prst="rect">
            <a:avLst/>
          </a:prstGeom>
          <a:noFill/>
          <a:ln>
            <a:noFill/>
          </a:ln>
        </p:spPr>
      </p:pic>
      <p:pic>
        <p:nvPicPr>
          <p:cNvPr id="155" name="Google Shape;155;p23"/>
          <p:cNvPicPr preferRelativeResize="0"/>
          <p:nvPr/>
        </p:nvPicPr>
        <p:blipFill rotWithShape="1">
          <a:blip r:embed="rId5">
            <a:alphaModFix/>
          </a:blip>
          <a:srcRect b="43832" l="18507" r="23404" t="0"/>
          <a:stretch/>
        </p:blipFill>
        <p:spPr>
          <a:xfrm rot="1283872">
            <a:off x="7685267" y="118750"/>
            <a:ext cx="1330183" cy="1286176"/>
          </a:xfrm>
          <a:prstGeom prst="rect">
            <a:avLst/>
          </a:prstGeom>
          <a:noFill/>
          <a:ln>
            <a:noFill/>
          </a:ln>
        </p:spPr>
      </p:pic>
      <p:sp>
        <p:nvSpPr>
          <p:cNvPr id="156" name="Google Shape;156;p2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1500"/>
                                        <p:tgtEl>
                                          <p:spTgt spid="15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500"/>
                                        <p:tgtEl>
                                          <p:spTgt spid="15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500"/>
                                        <p:tgtEl>
                                          <p:spTgt spid="15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4"/>
          <p:cNvPicPr preferRelativeResize="0"/>
          <p:nvPr/>
        </p:nvPicPr>
        <p:blipFill rotWithShape="1">
          <a:blip r:embed="rId3">
            <a:alphaModFix amt="34000"/>
          </a:blip>
          <a:srcRect b="0" l="0" r="0" t="34365"/>
          <a:stretch/>
        </p:blipFill>
        <p:spPr>
          <a:xfrm>
            <a:off x="25350" y="0"/>
            <a:ext cx="9143997" cy="5143504"/>
          </a:xfrm>
          <a:prstGeom prst="rect">
            <a:avLst/>
          </a:prstGeom>
          <a:noFill/>
          <a:ln>
            <a:noFill/>
          </a:ln>
        </p:spPr>
      </p:pic>
      <p:sp>
        <p:nvSpPr>
          <p:cNvPr id="162" name="Google Shape;162;p24"/>
          <p:cNvSpPr txBox="1"/>
          <p:nvPr>
            <p:ph type="title"/>
          </p:nvPr>
        </p:nvSpPr>
        <p:spPr>
          <a:xfrm>
            <a:off x="498900" y="887850"/>
            <a:ext cx="8196900" cy="336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Average"/>
                <a:ea typeface="Average"/>
                <a:cs typeface="Average"/>
                <a:sym typeface="Average"/>
              </a:rPr>
              <a:t>Your Go Bag should be kept in a visible place where it can be grabbed quickly, like near the front door. Check your Go Bag periodically for expired items and make sure you replace anything you use. </a:t>
            </a:r>
            <a:endParaRPr>
              <a:latin typeface="Average"/>
              <a:ea typeface="Average"/>
              <a:cs typeface="Average"/>
              <a:sym typeface="Average"/>
            </a:endParaRPr>
          </a:p>
        </p:txBody>
      </p:sp>
      <p:sp>
        <p:nvSpPr>
          <p:cNvPr id="163" name="Google Shape;163;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5"/>
          <p:cNvPicPr preferRelativeResize="0"/>
          <p:nvPr/>
        </p:nvPicPr>
        <p:blipFill>
          <a:blip r:embed="rId3">
            <a:alphaModFix amt="25000"/>
          </a:blip>
          <a:stretch>
            <a:fillRect/>
          </a:stretch>
        </p:blipFill>
        <p:spPr>
          <a:xfrm>
            <a:off x="0" y="0"/>
            <a:ext cx="9144001" cy="5143500"/>
          </a:xfrm>
          <a:prstGeom prst="rect">
            <a:avLst/>
          </a:prstGeom>
          <a:noFill/>
          <a:ln>
            <a:noFill/>
          </a:ln>
        </p:spPr>
      </p:pic>
      <p:sp>
        <p:nvSpPr>
          <p:cNvPr id="169" name="Google Shape;169;p25"/>
          <p:cNvSpPr txBox="1"/>
          <p:nvPr>
            <p:ph type="title"/>
          </p:nvPr>
        </p:nvSpPr>
        <p:spPr>
          <a:xfrm>
            <a:off x="137775" y="183700"/>
            <a:ext cx="8798400" cy="495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400">
                <a:latin typeface="Average"/>
                <a:ea typeface="Average"/>
                <a:cs typeface="Average"/>
                <a:sym typeface="Average"/>
              </a:rPr>
              <a:t>Now that you know what goes inside a Go Bag, your next task is to make one.</a:t>
            </a:r>
            <a:endParaRPr sz="3400">
              <a:latin typeface="Average"/>
              <a:ea typeface="Average"/>
              <a:cs typeface="Average"/>
              <a:sym typeface="Average"/>
            </a:endParaRPr>
          </a:p>
          <a:p>
            <a:pPr indent="0" lvl="0" marL="0" rtl="0" algn="ctr">
              <a:spcBef>
                <a:spcPts val="0"/>
              </a:spcBef>
              <a:spcAft>
                <a:spcPts val="0"/>
              </a:spcAft>
              <a:buNone/>
            </a:pPr>
            <a:r>
              <a:t/>
            </a:r>
            <a:endParaRPr sz="3400">
              <a:latin typeface="Average"/>
              <a:ea typeface="Average"/>
              <a:cs typeface="Average"/>
              <a:sym typeface="Average"/>
            </a:endParaRPr>
          </a:p>
          <a:p>
            <a:pPr indent="0" lvl="0" marL="0" rtl="0" algn="ctr">
              <a:spcBef>
                <a:spcPts val="0"/>
              </a:spcBef>
              <a:spcAft>
                <a:spcPts val="0"/>
              </a:spcAft>
              <a:buNone/>
            </a:pPr>
            <a:r>
              <a:t/>
            </a:r>
            <a:endParaRPr sz="3400">
              <a:latin typeface="Average"/>
              <a:ea typeface="Average"/>
              <a:cs typeface="Average"/>
              <a:sym typeface="Average"/>
            </a:endParaRPr>
          </a:p>
          <a:p>
            <a:pPr indent="0" lvl="0" marL="0" rtl="0" algn="ctr">
              <a:spcBef>
                <a:spcPts val="0"/>
              </a:spcBef>
              <a:spcAft>
                <a:spcPts val="0"/>
              </a:spcAft>
              <a:buNone/>
            </a:pPr>
            <a:r>
              <a:t/>
            </a:r>
            <a:endParaRPr sz="3400">
              <a:latin typeface="Average"/>
              <a:ea typeface="Average"/>
              <a:cs typeface="Average"/>
              <a:sym typeface="Average"/>
            </a:endParaRPr>
          </a:p>
          <a:p>
            <a:pPr indent="0" lvl="0" marL="0" rtl="0" algn="ctr">
              <a:spcBef>
                <a:spcPts val="0"/>
              </a:spcBef>
              <a:spcAft>
                <a:spcPts val="0"/>
              </a:spcAft>
              <a:buNone/>
            </a:pPr>
            <a:r>
              <a:t/>
            </a:r>
            <a:endParaRPr sz="3400">
              <a:latin typeface="Average"/>
              <a:ea typeface="Average"/>
              <a:cs typeface="Average"/>
              <a:sym typeface="Average"/>
            </a:endParaRPr>
          </a:p>
          <a:p>
            <a:pPr indent="0" lvl="0" marL="0" rtl="0" algn="ctr">
              <a:spcBef>
                <a:spcPts val="0"/>
              </a:spcBef>
              <a:spcAft>
                <a:spcPts val="0"/>
              </a:spcAft>
              <a:buNone/>
            </a:pPr>
            <a:r>
              <a:rPr lang="en" sz="3400">
                <a:latin typeface="Average"/>
                <a:ea typeface="Average"/>
                <a:cs typeface="Average"/>
                <a:sym typeface="Average"/>
              </a:rPr>
              <a:t>Do you know friends or family members who have Go Bags? If not, what would you tell them about what you learned?</a:t>
            </a:r>
            <a:endParaRPr sz="3400">
              <a:latin typeface="Average"/>
              <a:ea typeface="Average"/>
              <a:cs typeface="Average"/>
              <a:sym typeface="Average"/>
            </a:endParaRPr>
          </a:p>
        </p:txBody>
      </p:sp>
      <p:pic>
        <p:nvPicPr>
          <p:cNvPr id="170" name="Google Shape;170;p25"/>
          <p:cNvPicPr preferRelativeResize="0"/>
          <p:nvPr/>
        </p:nvPicPr>
        <p:blipFill>
          <a:blip r:embed="rId4">
            <a:alphaModFix/>
          </a:blip>
          <a:stretch>
            <a:fillRect/>
          </a:stretch>
        </p:blipFill>
        <p:spPr>
          <a:xfrm>
            <a:off x="3245275" y="1306275"/>
            <a:ext cx="2107426" cy="2107426"/>
          </a:xfrm>
          <a:prstGeom prst="rect">
            <a:avLst/>
          </a:prstGeom>
          <a:noFill/>
          <a:ln>
            <a:noFill/>
          </a:ln>
        </p:spPr>
      </p:pic>
      <p:sp>
        <p:nvSpPr>
          <p:cNvPr id="171" name="Google Shape;171;p2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6"/>
          <p:cNvPicPr preferRelativeResize="0"/>
          <p:nvPr/>
        </p:nvPicPr>
        <p:blipFill rotWithShape="1">
          <a:blip r:embed="rId3">
            <a:alphaModFix amt="32000"/>
          </a:blip>
          <a:srcRect b="1653" l="15139" r="1541" t="8948"/>
          <a:stretch/>
        </p:blipFill>
        <p:spPr>
          <a:xfrm>
            <a:off x="0" y="0"/>
            <a:ext cx="9144000" cy="5143500"/>
          </a:xfrm>
          <a:prstGeom prst="rect">
            <a:avLst/>
          </a:prstGeom>
          <a:noFill/>
          <a:ln>
            <a:noFill/>
          </a:ln>
        </p:spPr>
      </p:pic>
      <p:sp>
        <p:nvSpPr>
          <p:cNvPr id="177" name="Google Shape;177;p26"/>
          <p:cNvSpPr txBox="1"/>
          <p:nvPr>
            <p:ph idx="1" type="body"/>
          </p:nvPr>
        </p:nvSpPr>
        <p:spPr>
          <a:xfrm>
            <a:off x="355800" y="881700"/>
            <a:ext cx="8432400" cy="33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chemeClr val="dk1"/>
                </a:solidFill>
              </a:rPr>
              <a:t>A </a:t>
            </a:r>
            <a:r>
              <a:rPr lang="en" sz="3300" u="sng">
                <a:solidFill>
                  <a:srgbClr val="C4ABEA"/>
                </a:solidFill>
              </a:rPr>
              <a:t>Family Emergency Plan</a:t>
            </a:r>
            <a:r>
              <a:rPr lang="en" sz="3300">
                <a:solidFill>
                  <a:schemeClr val="dk1"/>
                </a:solidFill>
              </a:rPr>
              <a:t> is a written document that prepares each family member to know their role and stay connected during an emergency. The plan should include what to do if you are all home together or separated. </a:t>
            </a:r>
            <a:endParaRPr sz="3300">
              <a:solidFill>
                <a:schemeClr val="dk1"/>
              </a:solidFill>
            </a:endParaRPr>
          </a:p>
          <a:p>
            <a:pPr indent="0" lvl="0" marL="0" rtl="0" algn="l">
              <a:spcBef>
                <a:spcPts val="1600"/>
              </a:spcBef>
              <a:spcAft>
                <a:spcPts val="0"/>
              </a:spcAft>
              <a:buNone/>
            </a:pPr>
            <a:r>
              <a:t/>
            </a:r>
            <a:endParaRPr sz="2600">
              <a:solidFill>
                <a:schemeClr val="dk1"/>
              </a:solidFill>
            </a:endParaRPr>
          </a:p>
          <a:p>
            <a:pPr indent="0" lvl="0" marL="0" rtl="0" algn="l">
              <a:spcBef>
                <a:spcPts val="1600"/>
              </a:spcBef>
              <a:spcAft>
                <a:spcPts val="0"/>
              </a:spcAft>
              <a:buNone/>
            </a:pPr>
            <a:r>
              <a:t/>
            </a:r>
            <a:endParaRPr sz="2500">
              <a:solidFill>
                <a:schemeClr val="dk1"/>
              </a:solidFill>
            </a:endParaRPr>
          </a:p>
          <a:p>
            <a:pPr indent="0" lvl="0" marL="0" rtl="0" algn="l">
              <a:spcBef>
                <a:spcPts val="0"/>
              </a:spcBef>
              <a:spcAft>
                <a:spcPts val="1600"/>
              </a:spcAft>
              <a:buNone/>
            </a:pPr>
            <a:r>
              <a:t/>
            </a:r>
            <a:endParaRPr sz="1600">
              <a:solidFill>
                <a:schemeClr val="dk1"/>
              </a:solidFill>
            </a:endParaRPr>
          </a:p>
        </p:txBody>
      </p:sp>
      <p:sp>
        <p:nvSpPr>
          <p:cNvPr id="178" name="Google Shape;178;p26">
            <a:hlinkClick r:id="rId4"/>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ph idx="1" type="body"/>
          </p:nvPr>
        </p:nvSpPr>
        <p:spPr>
          <a:xfrm>
            <a:off x="355800" y="418650"/>
            <a:ext cx="8432400" cy="43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1"/>
                </a:solidFill>
              </a:rPr>
              <a:t>Step 1: Hold a family meeting.</a:t>
            </a:r>
            <a:endParaRPr sz="2900">
              <a:solidFill>
                <a:schemeClr val="dk1"/>
              </a:solidFill>
            </a:endParaRPr>
          </a:p>
          <a:p>
            <a:pPr indent="0" lvl="0" marL="0" rtl="0" algn="l">
              <a:spcBef>
                <a:spcPts val="0"/>
              </a:spcBef>
              <a:spcAft>
                <a:spcPts val="0"/>
              </a:spcAft>
              <a:buNone/>
            </a:pPr>
            <a:r>
              <a:rPr lang="en" sz="2900">
                <a:solidFill>
                  <a:schemeClr val="dk1"/>
                </a:solidFill>
              </a:rPr>
              <a:t>Step 2: Fill in the front side of the </a:t>
            </a:r>
            <a:r>
              <a:rPr lang="en" sz="2900" u="sng">
                <a:solidFill>
                  <a:schemeClr val="dk1"/>
                </a:solidFill>
              </a:rPr>
              <a:t>Family Communication Plan</a:t>
            </a:r>
            <a:r>
              <a:rPr lang="en" sz="2900">
                <a:solidFill>
                  <a:schemeClr val="dk1"/>
                </a:solidFill>
              </a:rPr>
              <a:t> together. </a:t>
            </a:r>
            <a:endParaRPr sz="2900">
              <a:solidFill>
                <a:schemeClr val="dk1"/>
              </a:solidFill>
            </a:endParaRPr>
          </a:p>
          <a:p>
            <a:pPr indent="0" lvl="0" marL="0" rtl="0" algn="l">
              <a:spcBef>
                <a:spcPts val="0"/>
              </a:spcBef>
              <a:spcAft>
                <a:spcPts val="0"/>
              </a:spcAft>
              <a:buNone/>
            </a:pPr>
            <a:r>
              <a:rPr lang="en" sz="2900">
                <a:solidFill>
                  <a:schemeClr val="dk1"/>
                </a:solidFill>
              </a:rPr>
              <a:t>Step 3: Flip over the paper and add points for </a:t>
            </a:r>
            <a:r>
              <a:rPr lang="en" sz="2900">
                <a:solidFill>
                  <a:schemeClr val="dk1"/>
                </a:solidFill>
              </a:rPr>
              <a:t>a </a:t>
            </a:r>
            <a:r>
              <a:rPr lang="en" sz="2900" u="sng">
                <a:solidFill>
                  <a:schemeClr val="dk1"/>
                </a:solidFill>
              </a:rPr>
              <a:t>Family Action Plan</a:t>
            </a:r>
            <a:r>
              <a:rPr lang="en" sz="2900">
                <a:solidFill>
                  <a:schemeClr val="dk1"/>
                </a:solidFill>
              </a:rPr>
              <a:t>. This action plan outlines a task that each family member is responsible for, if leaving the house together.</a:t>
            </a:r>
            <a:endParaRPr sz="2900">
              <a:solidFill>
                <a:schemeClr val="dk1"/>
              </a:solidFill>
            </a:endParaRPr>
          </a:p>
          <a:p>
            <a:pPr indent="0" lvl="0" marL="0" rtl="0" algn="l">
              <a:spcBef>
                <a:spcPts val="0"/>
              </a:spcBef>
              <a:spcAft>
                <a:spcPts val="0"/>
              </a:spcAft>
              <a:buNone/>
            </a:pPr>
            <a:r>
              <a:rPr lang="en" sz="2900">
                <a:solidFill>
                  <a:schemeClr val="dk1"/>
                </a:solidFill>
              </a:rPr>
              <a:t>Step 4: Practice your plan!</a:t>
            </a:r>
            <a:endParaRPr sz="2900">
              <a:solidFill>
                <a:schemeClr val="dk1"/>
              </a:solidFill>
            </a:endParaRPr>
          </a:p>
          <a:p>
            <a:pPr indent="0" lvl="0" marL="0" rtl="0" algn="l">
              <a:spcBef>
                <a:spcPts val="0"/>
              </a:spcBef>
              <a:spcAft>
                <a:spcPts val="0"/>
              </a:spcAft>
              <a:buNone/>
            </a:pPr>
            <a:r>
              <a:t/>
            </a:r>
            <a:endParaRPr sz="2300">
              <a:solidFill>
                <a:schemeClr val="dk1"/>
              </a:solidFill>
            </a:endParaRPr>
          </a:p>
          <a:p>
            <a:pPr indent="0" lvl="0" marL="0" rtl="0" algn="l">
              <a:spcBef>
                <a:spcPts val="0"/>
              </a:spcBef>
              <a:spcAft>
                <a:spcPts val="0"/>
              </a:spcAft>
              <a:buNone/>
            </a:pPr>
            <a:r>
              <a:t/>
            </a:r>
            <a:endParaRPr sz="1700">
              <a:solidFill>
                <a:schemeClr val="dk1"/>
              </a:solidFill>
            </a:endParaRPr>
          </a:p>
        </p:txBody>
      </p:sp>
      <p:sp>
        <p:nvSpPr>
          <p:cNvPr id="185" name="Google Shape;185;p2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xEl>
                                              <p:pRg end="0" st="0"/>
                                            </p:txEl>
                                          </p:spTgt>
                                        </p:tgtEl>
                                        <p:attrNameLst>
                                          <p:attrName>style.visibility</p:attrName>
                                        </p:attrNameLst>
                                      </p:cBhvr>
                                      <p:to>
                                        <p:strVal val="visible"/>
                                      </p:to>
                                    </p:set>
                                    <p:animEffect filter="fade" transition="in">
                                      <p:cBhvr>
                                        <p:cTn dur="1500"/>
                                        <p:tgtEl>
                                          <p:spTgt spid="1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xEl>
                                              <p:pRg end="1" st="1"/>
                                            </p:txEl>
                                          </p:spTgt>
                                        </p:tgtEl>
                                        <p:attrNameLst>
                                          <p:attrName>style.visibility</p:attrName>
                                        </p:attrNameLst>
                                      </p:cBhvr>
                                      <p:to>
                                        <p:strVal val="visible"/>
                                      </p:to>
                                    </p:set>
                                    <p:animEffect filter="fade" transition="in">
                                      <p:cBhvr>
                                        <p:cTn dur="1500"/>
                                        <p:tgtEl>
                                          <p:spTgt spid="1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xEl>
                                              <p:pRg end="2" st="2"/>
                                            </p:txEl>
                                          </p:spTgt>
                                        </p:tgtEl>
                                        <p:attrNameLst>
                                          <p:attrName>style.visibility</p:attrName>
                                        </p:attrNameLst>
                                      </p:cBhvr>
                                      <p:to>
                                        <p:strVal val="visible"/>
                                      </p:to>
                                    </p:set>
                                    <p:animEffect filter="fade" transition="in">
                                      <p:cBhvr>
                                        <p:cTn dur="1500"/>
                                        <p:tgtEl>
                                          <p:spTgt spid="1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xEl>
                                              <p:pRg end="3" st="3"/>
                                            </p:txEl>
                                          </p:spTgt>
                                        </p:tgtEl>
                                        <p:attrNameLst>
                                          <p:attrName>style.visibility</p:attrName>
                                        </p:attrNameLst>
                                      </p:cBhvr>
                                      <p:to>
                                        <p:strVal val="visible"/>
                                      </p:to>
                                    </p:set>
                                    <p:animEffect filter="fade" transition="in">
                                      <p:cBhvr>
                                        <p:cTn dur="1500"/>
                                        <p:tgtEl>
                                          <p:spTgt spid="18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xEl>
                                              <p:pRg end="4" st="4"/>
                                            </p:txEl>
                                          </p:spTgt>
                                        </p:tgtEl>
                                        <p:attrNameLst>
                                          <p:attrName>style.visibility</p:attrName>
                                        </p:attrNameLst>
                                      </p:cBhvr>
                                      <p:to>
                                        <p:strVal val="visible"/>
                                      </p:to>
                                    </p:set>
                                    <p:animEffect filter="fade" transition="in">
                                      <p:cBhvr>
                                        <p:cTn dur="1500"/>
                                        <p:tgtEl>
                                          <p:spTgt spid="18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xEl>
                                              <p:pRg end="5" st="5"/>
                                            </p:txEl>
                                          </p:spTgt>
                                        </p:tgtEl>
                                        <p:attrNameLst>
                                          <p:attrName>style.visibility</p:attrName>
                                        </p:attrNameLst>
                                      </p:cBhvr>
                                      <p:to>
                                        <p:strVal val="visible"/>
                                      </p:to>
                                    </p:set>
                                    <p:animEffect filter="fade" transition="in">
                                      <p:cBhvr>
                                        <p:cTn dur="1500"/>
                                        <p:tgtEl>
                                          <p:spTgt spid="18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8"/>
          <p:cNvPicPr preferRelativeResize="0"/>
          <p:nvPr/>
        </p:nvPicPr>
        <p:blipFill rotWithShape="1">
          <a:blip r:embed="rId3">
            <a:alphaModFix amt="41000"/>
          </a:blip>
          <a:srcRect b="1653" l="15139" r="1541" t="8948"/>
          <a:stretch/>
        </p:blipFill>
        <p:spPr>
          <a:xfrm>
            <a:off x="0" y="0"/>
            <a:ext cx="9144000" cy="5143500"/>
          </a:xfrm>
          <a:prstGeom prst="rect">
            <a:avLst/>
          </a:prstGeom>
          <a:noFill/>
          <a:ln>
            <a:noFill/>
          </a:ln>
        </p:spPr>
      </p:pic>
      <p:pic>
        <p:nvPicPr>
          <p:cNvPr id="191" name="Google Shape;191;p28"/>
          <p:cNvPicPr preferRelativeResize="0"/>
          <p:nvPr/>
        </p:nvPicPr>
        <p:blipFill rotWithShape="1">
          <a:blip r:embed="rId4">
            <a:alphaModFix/>
          </a:blip>
          <a:srcRect b="31839" l="12547" r="11775" t="18758"/>
          <a:stretch/>
        </p:blipFill>
        <p:spPr>
          <a:xfrm>
            <a:off x="986025" y="139850"/>
            <a:ext cx="7171949" cy="2633472"/>
          </a:xfrm>
          <a:prstGeom prst="rect">
            <a:avLst/>
          </a:prstGeom>
          <a:noFill/>
          <a:ln>
            <a:noFill/>
          </a:ln>
        </p:spPr>
      </p:pic>
      <p:pic>
        <p:nvPicPr>
          <p:cNvPr id="192" name="Google Shape;192;p28"/>
          <p:cNvPicPr preferRelativeResize="0"/>
          <p:nvPr/>
        </p:nvPicPr>
        <p:blipFill rotWithShape="1">
          <a:blip r:embed="rId5">
            <a:alphaModFix/>
          </a:blip>
          <a:srcRect b="46790" l="50602" r="13091" t="19281"/>
          <a:stretch/>
        </p:blipFill>
        <p:spPr>
          <a:xfrm>
            <a:off x="4616350" y="2936950"/>
            <a:ext cx="3541627" cy="2020099"/>
          </a:xfrm>
          <a:prstGeom prst="rect">
            <a:avLst/>
          </a:prstGeom>
          <a:noFill/>
          <a:ln>
            <a:noFill/>
          </a:ln>
        </p:spPr>
      </p:pic>
      <p:pic>
        <p:nvPicPr>
          <p:cNvPr id="193" name="Google Shape;193;p28"/>
          <p:cNvPicPr preferRelativeResize="0"/>
          <p:nvPr/>
        </p:nvPicPr>
        <p:blipFill rotWithShape="1">
          <a:blip r:embed="rId5">
            <a:alphaModFix/>
          </a:blip>
          <a:srcRect b="43962" l="12885" r="49959" t="19281"/>
          <a:stretch/>
        </p:blipFill>
        <p:spPr>
          <a:xfrm>
            <a:off x="986019" y="2936950"/>
            <a:ext cx="3630326" cy="2020099"/>
          </a:xfrm>
          <a:prstGeom prst="rect">
            <a:avLst/>
          </a:prstGeom>
          <a:noFill/>
          <a:ln>
            <a:noFill/>
          </a:ln>
        </p:spPr>
      </p:pic>
      <p:sp>
        <p:nvSpPr>
          <p:cNvPr id="194" name="Google Shape;194;p28"/>
          <p:cNvSpPr/>
          <p:nvPr/>
        </p:nvSpPr>
        <p:spPr>
          <a:xfrm>
            <a:off x="7511125" y="2773325"/>
            <a:ext cx="1265400" cy="939000"/>
          </a:xfrm>
          <a:prstGeom prst="leftArrow">
            <a:avLst>
              <a:gd fmla="val 50000" name="adj1"/>
              <a:gd fmla="val 50000" name="adj2"/>
            </a:avLst>
          </a:prstGeom>
          <a:solidFill>
            <a:srgbClr val="F6B26B"/>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2600"/>
                                        <p:tgtEl>
                                          <p:spTgt spid="19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9"/>
          <p:cNvPicPr preferRelativeResize="0"/>
          <p:nvPr/>
        </p:nvPicPr>
        <p:blipFill>
          <a:blip r:embed="rId3">
            <a:alphaModFix amt="48000"/>
          </a:blip>
          <a:stretch>
            <a:fillRect/>
          </a:stretch>
        </p:blipFill>
        <p:spPr>
          <a:xfrm>
            <a:off x="0" y="0"/>
            <a:ext cx="9143998" cy="5143499"/>
          </a:xfrm>
          <a:prstGeom prst="rect">
            <a:avLst/>
          </a:prstGeom>
          <a:noFill/>
          <a:ln>
            <a:noFill/>
          </a:ln>
        </p:spPr>
      </p:pic>
      <p:pic>
        <p:nvPicPr>
          <p:cNvPr id="201" name="Google Shape;201;p29"/>
          <p:cNvPicPr preferRelativeResize="0"/>
          <p:nvPr/>
        </p:nvPicPr>
        <p:blipFill>
          <a:blip r:embed="rId4">
            <a:alphaModFix/>
          </a:blip>
          <a:stretch>
            <a:fillRect/>
          </a:stretch>
        </p:blipFill>
        <p:spPr>
          <a:xfrm>
            <a:off x="2286000" y="92925"/>
            <a:ext cx="4412725" cy="4412725"/>
          </a:xfrm>
          <a:prstGeom prst="rect">
            <a:avLst/>
          </a:prstGeom>
          <a:noFill/>
          <a:ln>
            <a:noFill/>
          </a:ln>
        </p:spPr>
      </p:pic>
      <p:sp>
        <p:nvSpPr>
          <p:cNvPr id="202" name="Google Shape;202;p29"/>
          <p:cNvSpPr txBox="1"/>
          <p:nvPr>
            <p:ph idx="1" type="body"/>
          </p:nvPr>
        </p:nvSpPr>
        <p:spPr>
          <a:xfrm>
            <a:off x="357150" y="547075"/>
            <a:ext cx="8429700" cy="840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600">
                <a:solidFill>
                  <a:schemeClr val="dk1"/>
                </a:solidFill>
              </a:rPr>
              <a:t>T</a:t>
            </a:r>
            <a:r>
              <a:rPr lang="en" sz="3600">
                <a:solidFill>
                  <a:schemeClr val="dk1"/>
                </a:solidFill>
              </a:rPr>
              <a:t>wo safe exit points from inside the house.</a:t>
            </a:r>
            <a:endParaRPr sz="2800">
              <a:solidFill>
                <a:schemeClr val="dk1"/>
              </a:solidFill>
            </a:endParaRPr>
          </a:p>
        </p:txBody>
      </p:sp>
      <p:sp>
        <p:nvSpPr>
          <p:cNvPr id="203" name="Google Shape;203;p29"/>
          <p:cNvSpPr/>
          <p:nvPr/>
        </p:nvSpPr>
        <p:spPr>
          <a:xfrm>
            <a:off x="6810850" y="2479900"/>
            <a:ext cx="1469700" cy="1117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9"/>
          <p:cNvSpPr/>
          <p:nvPr/>
        </p:nvSpPr>
        <p:spPr>
          <a:xfrm>
            <a:off x="704175" y="2479900"/>
            <a:ext cx="1469700" cy="11175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500"/>
                                        <p:tgtEl>
                                          <p:spTgt spid="204"/>
                                        </p:tgtEl>
                                        <p:attrNameLst>
                                          <p:attrName>ppt_x</p:attrName>
                                        </p:attrNameLst>
                                      </p:cBhvr>
                                      <p:tavLst>
                                        <p:tav fmla="" tm="0">
                                          <p:val>
                                            <p:strVal val="#ppt_x"/>
                                          </p:val>
                                        </p:tav>
                                        <p:tav fmla="" tm="100000">
                                          <p:val>
                                            <p:strVal val="#ppt_x-1"/>
                                          </p:val>
                                        </p:tav>
                                      </p:tavLst>
                                    </p:anim>
                                    <p:set>
                                      <p:cBhvr>
                                        <p:cTn dur="1" fill="hold">
                                          <p:stCondLst>
                                            <p:cond delay="1500"/>
                                          </p:stCondLst>
                                        </p:cTn>
                                        <p:tgtEl>
                                          <p:spTgt spid="204"/>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1500"/>
                                        <p:tgtEl>
                                          <p:spTgt spid="203"/>
                                        </p:tgtEl>
                                        <p:attrNameLst>
                                          <p:attrName>ppt_x</p:attrName>
                                        </p:attrNameLst>
                                      </p:cBhvr>
                                      <p:tavLst>
                                        <p:tav fmla="" tm="0">
                                          <p:val>
                                            <p:strVal val="#ppt_x"/>
                                          </p:val>
                                        </p:tav>
                                        <p:tav fmla="" tm="100000">
                                          <p:val>
                                            <p:strVal val="#ppt_x+1"/>
                                          </p:val>
                                        </p:tav>
                                      </p:tavLst>
                                    </p:anim>
                                    <p:set>
                                      <p:cBhvr>
                                        <p:cTn dur="1" fill="hold">
                                          <p:stCondLst>
                                            <p:cond delay="1500"/>
                                          </p:stCondLst>
                                        </p:cTn>
                                        <p:tgtEl>
                                          <p:spTgt spid="2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0"/>
          <p:cNvPicPr preferRelativeResize="0"/>
          <p:nvPr/>
        </p:nvPicPr>
        <p:blipFill rotWithShape="1">
          <a:blip r:embed="rId3">
            <a:alphaModFix amt="61000"/>
          </a:blip>
          <a:srcRect b="7813" l="0" r="0" t="7813"/>
          <a:stretch/>
        </p:blipFill>
        <p:spPr>
          <a:xfrm>
            <a:off x="0" y="-1"/>
            <a:ext cx="9144005" cy="5143502"/>
          </a:xfrm>
          <a:prstGeom prst="rect">
            <a:avLst/>
          </a:prstGeom>
          <a:noFill/>
          <a:ln>
            <a:noFill/>
          </a:ln>
        </p:spPr>
      </p:pic>
      <p:sp>
        <p:nvSpPr>
          <p:cNvPr id="211" name="Google Shape;211;p30"/>
          <p:cNvSpPr/>
          <p:nvPr/>
        </p:nvSpPr>
        <p:spPr>
          <a:xfrm>
            <a:off x="7779500" y="2238275"/>
            <a:ext cx="886800" cy="833400"/>
          </a:xfrm>
          <a:prstGeom prst="star5">
            <a:avLst>
              <a:gd fmla="val 19098" name="adj"/>
              <a:gd fmla="val 105146" name="hf"/>
              <a:gd fmla="val 110557" name="vf"/>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0"/>
          <p:cNvSpPr txBox="1"/>
          <p:nvPr/>
        </p:nvSpPr>
        <p:spPr>
          <a:xfrm>
            <a:off x="610350" y="4137750"/>
            <a:ext cx="7923300" cy="754200"/>
          </a:xfrm>
          <a:prstGeom prst="rect">
            <a:avLst/>
          </a:prstGeom>
          <a:solidFill>
            <a:srgbClr val="E0E0E0">
              <a:alpha val="62360"/>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lang="en" sz="3700">
                <a:solidFill>
                  <a:schemeClr val="dk1"/>
                </a:solidFill>
                <a:latin typeface="Average"/>
                <a:ea typeface="Average"/>
                <a:cs typeface="Average"/>
                <a:sym typeface="Average"/>
              </a:rPr>
              <a:t>Pick a neighborhood meeting place.</a:t>
            </a:r>
            <a:endParaRPr sz="2500">
              <a:latin typeface="Average"/>
              <a:ea typeface="Average"/>
              <a:cs typeface="Average"/>
              <a:sym typeface="Average"/>
            </a:endParaRPr>
          </a:p>
        </p:txBody>
      </p:sp>
      <p:sp>
        <p:nvSpPr>
          <p:cNvPr id="213" name="Google Shape;213;p3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1500"/>
                                        <p:tgtEl>
                                          <p:spTgt spid="211"/>
                                        </p:tgtEl>
                                        <p:attrNameLst>
                                          <p:attrName>ppt_w</p:attrName>
                                        </p:attrNameLst>
                                      </p:cBhvr>
                                      <p:tavLst>
                                        <p:tav fmla="" tm="0">
                                          <p:val>
                                            <p:strVal val="0"/>
                                          </p:val>
                                        </p:tav>
                                        <p:tav fmla="" tm="100000">
                                          <p:val>
                                            <p:strVal val="#ppt_w"/>
                                          </p:val>
                                        </p:tav>
                                      </p:tavLst>
                                    </p:anim>
                                    <p:anim calcmode="lin" valueType="num">
                                      <p:cBhvr additive="base">
                                        <p:cTn dur="1500"/>
                                        <p:tgtEl>
                                          <p:spTgt spid="21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1"/>
          <p:cNvPicPr preferRelativeResize="0"/>
          <p:nvPr/>
        </p:nvPicPr>
        <p:blipFill rotWithShape="1">
          <a:blip r:embed="rId3">
            <a:alphaModFix amt="58999"/>
          </a:blip>
          <a:srcRect b="11087" l="7700" r="36299" t="28653"/>
          <a:stretch/>
        </p:blipFill>
        <p:spPr>
          <a:xfrm>
            <a:off x="0" y="0"/>
            <a:ext cx="9144000" cy="5143500"/>
          </a:xfrm>
          <a:prstGeom prst="rect">
            <a:avLst/>
          </a:prstGeom>
          <a:noFill/>
          <a:ln>
            <a:noFill/>
          </a:ln>
        </p:spPr>
      </p:pic>
      <p:sp>
        <p:nvSpPr>
          <p:cNvPr id="219" name="Google Shape;219;p31"/>
          <p:cNvSpPr txBox="1"/>
          <p:nvPr>
            <p:ph idx="1" type="body"/>
          </p:nvPr>
        </p:nvSpPr>
        <p:spPr>
          <a:xfrm>
            <a:off x="959100" y="489150"/>
            <a:ext cx="7225800" cy="1399200"/>
          </a:xfrm>
          <a:prstGeom prst="rect">
            <a:avLst/>
          </a:prstGeom>
          <a:solidFill>
            <a:srgbClr val="AFE1A6">
              <a:alpha val="48600"/>
            </a:srgbClr>
          </a:solidFill>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3600">
                <a:solidFill>
                  <a:schemeClr val="dk1"/>
                </a:solidFill>
              </a:rPr>
              <a:t>Pick a regional meeting place and a</a:t>
            </a:r>
            <a:endParaRPr sz="3600">
              <a:solidFill>
                <a:schemeClr val="dk1"/>
              </a:solidFill>
            </a:endParaRPr>
          </a:p>
          <a:p>
            <a:pPr indent="0" lvl="0" marL="0" rtl="0" algn="ctr">
              <a:lnSpc>
                <a:spcPct val="100000"/>
              </a:lnSpc>
              <a:spcBef>
                <a:spcPts val="0"/>
              </a:spcBef>
              <a:spcAft>
                <a:spcPts val="0"/>
              </a:spcAft>
              <a:buNone/>
            </a:pPr>
            <a:r>
              <a:rPr lang="en" sz="3600">
                <a:solidFill>
                  <a:schemeClr val="dk1"/>
                </a:solidFill>
              </a:rPr>
              <a:t>backup regional meeting place.</a:t>
            </a:r>
            <a:endParaRPr sz="2800"/>
          </a:p>
        </p:txBody>
      </p:sp>
      <p:sp>
        <p:nvSpPr>
          <p:cNvPr id="220" name="Google Shape;220;p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4"/>
          <p:cNvPicPr preferRelativeResize="0"/>
          <p:nvPr/>
        </p:nvPicPr>
        <p:blipFill rotWithShape="1">
          <a:blip r:embed="rId3">
            <a:alphaModFix/>
          </a:blip>
          <a:srcRect b="7297" l="0" r="0" t="12944"/>
          <a:stretch/>
        </p:blipFill>
        <p:spPr>
          <a:xfrm>
            <a:off x="0" y="0"/>
            <a:ext cx="9144003" cy="5143500"/>
          </a:xfrm>
          <a:prstGeom prst="rect">
            <a:avLst/>
          </a:prstGeom>
          <a:noFill/>
          <a:ln>
            <a:noFill/>
          </a:ln>
        </p:spPr>
      </p:pic>
      <p:sp>
        <p:nvSpPr>
          <p:cNvPr id="69" name="Google Shape;69;p1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 name="Google Shape;70;p14"/>
          <p:cNvSpPr/>
          <p:nvPr/>
        </p:nvSpPr>
        <p:spPr>
          <a:xfrm rot="2961722">
            <a:off x="4181827" y="-370883"/>
            <a:ext cx="2897844" cy="2832765"/>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txBox="1"/>
          <p:nvPr/>
        </p:nvSpPr>
        <p:spPr>
          <a:xfrm>
            <a:off x="4296800" y="223249"/>
            <a:ext cx="2667900" cy="15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latin typeface="Average"/>
                <a:ea typeface="Average"/>
                <a:cs typeface="Average"/>
                <a:sym typeface="Average"/>
              </a:rPr>
              <a:t>What can we do now to prepare for a wildfire close to home?</a:t>
            </a:r>
            <a:endParaRPr sz="2700">
              <a:latin typeface="Average"/>
              <a:ea typeface="Average"/>
              <a:cs typeface="Average"/>
              <a:sym typeface="Average"/>
            </a:endParaRPr>
          </a:p>
          <a:p>
            <a:pPr indent="0" lvl="0" marL="0" rtl="0" algn="ctr">
              <a:spcBef>
                <a:spcPts val="0"/>
              </a:spcBef>
              <a:spcAft>
                <a:spcPts val="0"/>
              </a:spcAft>
              <a:buNone/>
            </a:pPr>
            <a:r>
              <a:t/>
            </a:r>
            <a:endParaRPr sz="2700">
              <a:latin typeface="Average"/>
              <a:ea typeface="Average"/>
              <a:cs typeface="Average"/>
              <a:sym typeface="Average"/>
            </a:endParaRPr>
          </a:p>
          <a:p>
            <a:pPr indent="0" lvl="0" marL="0" rtl="0" algn="ctr">
              <a:spcBef>
                <a:spcPts val="0"/>
              </a:spcBef>
              <a:spcAft>
                <a:spcPts val="0"/>
              </a:spcAft>
              <a:buNone/>
            </a:pPr>
            <a:r>
              <a:t/>
            </a:r>
            <a:endParaRPr sz="2500">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2"/>
          <p:cNvPicPr preferRelativeResize="0"/>
          <p:nvPr/>
        </p:nvPicPr>
        <p:blipFill rotWithShape="1">
          <a:blip r:embed="rId3">
            <a:alphaModFix amt="26000"/>
          </a:blip>
          <a:srcRect b="1653" l="15139" r="1541" t="8948"/>
          <a:stretch/>
        </p:blipFill>
        <p:spPr>
          <a:xfrm>
            <a:off x="0" y="0"/>
            <a:ext cx="9144000" cy="5143500"/>
          </a:xfrm>
          <a:prstGeom prst="rect">
            <a:avLst/>
          </a:prstGeom>
          <a:noFill/>
          <a:ln>
            <a:noFill/>
          </a:ln>
        </p:spPr>
      </p:pic>
      <p:sp>
        <p:nvSpPr>
          <p:cNvPr id="226" name="Google Shape;226;p32"/>
          <p:cNvSpPr txBox="1"/>
          <p:nvPr>
            <p:ph idx="1" type="body"/>
          </p:nvPr>
        </p:nvSpPr>
        <p:spPr>
          <a:xfrm>
            <a:off x="311700" y="938900"/>
            <a:ext cx="8520600" cy="400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000">
                <a:solidFill>
                  <a:schemeClr val="dk1"/>
                </a:solidFill>
              </a:rPr>
              <a:t>P</a:t>
            </a:r>
            <a:r>
              <a:rPr lang="en" sz="3000">
                <a:solidFill>
                  <a:schemeClr val="dk1"/>
                </a:solidFill>
              </a:rPr>
              <a:t>re-write the names of each family member to fill in during your family meeting.</a:t>
            </a:r>
            <a:endParaRPr sz="3000">
              <a:solidFill>
                <a:schemeClr val="dk1"/>
              </a:solidFill>
            </a:endParaRPr>
          </a:p>
          <a:p>
            <a:pPr indent="0" lvl="0" marL="0" rtl="0" algn="l">
              <a:lnSpc>
                <a:spcPct val="100000"/>
              </a:lnSpc>
              <a:spcBef>
                <a:spcPts val="1600"/>
              </a:spcBef>
              <a:spcAft>
                <a:spcPts val="0"/>
              </a:spcAft>
              <a:buNone/>
            </a:pPr>
            <a:r>
              <a:rPr lang="en" sz="3000">
                <a:solidFill>
                  <a:schemeClr val="dk1"/>
                </a:solidFill>
              </a:rPr>
              <a:t>Examples of tasks to split up: </a:t>
            </a:r>
            <a:endParaRPr sz="3000">
              <a:solidFill>
                <a:schemeClr val="dk1"/>
              </a:solidFill>
            </a:endParaRPr>
          </a:p>
          <a:p>
            <a:pPr indent="-419100" lvl="0" marL="457200" rtl="0" algn="l">
              <a:lnSpc>
                <a:spcPct val="100000"/>
              </a:lnSpc>
              <a:spcBef>
                <a:spcPts val="0"/>
              </a:spcBef>
              <a:spcAft>
                <a:spcPts val="0"/>
              </a:spcAft>
              <a:buClr>
                <a:schemeClr val="dk1"/>
              </a:buClr>
              <a:buSzPts val="3000"/>
              <a:buChar char="❏"/>
            </a:pPr>
            <a:r>
              <a:rPr lang="en" sz="3000">
                <a:solidFill>
                  <a:schemeClr val="dk1"/>
                </a:solidFill>
              </a:rPr>
              <a:t>Pack food and water.</a:t>
            </a:r>
            <a:endParaRPr sz="3000">
              <a:solidFill>
                <a:schemeClr val="dk1"/>
              </a:solidFill>
            </a:endParaRPr>
          </a:p>
          <a:p>
            <a:pPr indent="-419100" lvl="0" marL="457200" rtl="0" algn="l">
              <a:lnSpc>
                <a:spcPct val="100000"/>
              </a:lnSpc>
              <a:spcBef>
                <a:spcPts val="0"/>
              </a:spcBef>
              <a:spcAft>
                <a:spcPts val="0"/>
              </a:spcAft>
              <a:buClr>
                <a:schemeClr val="dk1"/>
              </a:buClr>
              <a:buSzPts val="3000"/>
              <a:buChar char="❏"/>
            </a:pPr>
            <a:r>
              <a:rPr lang="en" sz="3000">
                <a:solidFill>
                  <a:schemeClr val="dk1"/>
                </a:solidFill>
              </a:rPr>
              <a:t>Get pets and their essential supplies ready.</a:t>
            </a:r>
            <a:endParaRPr sz="3000">
              <a:solidFill>
                <a:schemeClr val="dk1"/>
              </a:solidFill>
            </a:endParaRPr>
          </a:p>
          <a:p>
            <a:pPr indent="-419100" lvl="0" marL="457200" rtl="0" algn="l">
              <a:lnSpc>
                <a:spcPct val="100000"/>
              </a:lnSpc>
              <a:spcBef>
                <a:spcPts val="0"/>
              </a:spcBef>
              <a:spcAft>
                <a:spcPts val="0"/>
              </a:spcAft>
              <a:buClr>
                <a:schemeClr val="dk1"/>
              </a:buClr>
              <a:buSzPts val="3000"/>
              <a:buChar char="❏"/>
            </a:pPr>
            <a:r>
              <a:rPr lang="en" sz="3000">
                <a:solidFill>
                  <a:schemeClr val="dk1"/>
                </a:solidFill>
              </a:rPr>
              <a:t>Gather everyone’s Go Bags.</a:t>
            </a:r>
            <a:endParaRPr sz="3000">
              <a:solidFill>
                <a:schemeClr val="dk1"/>
              </a:solidFill>
            </a:endParaRPr>
          </a:p>
          <a:p>
            <a:pPr indent="-419100" lvl="0" marL="457200" rtl="0" algn="l">
              <a:lnSpc>
                <a:spcPct val="100000"/>
              </a:lnSpc>
              <a:spcBef>
                <a:spcPts val="0"/>
              </a:spcBef>
              <a:spcAft>
                <a:spcPts val="0"/>
              </a:spcAft>
              <a:buClr>
                <a:schemeClr val="dk1"/>
              </a:buClr>
              <a:buSzPts val="3000"/>
              <a:buChar char="❏"/>
            </a:pPr>
            <a:r>
              <a:rPr lang="en" sz="3000">
                <a:solidFill>
                  <a:schemeClr val="dk1"/>
                </a:solidFill>
              </a:rPr>
              <a:t>Get the car ready and load supplies.</a:t>
            </a:r>
            <a:endParaRPr sz="3000">
              <a:solidFill>
                <a:schemeClr val="dk1"/>
              </a:solidFill>
            </a:endParaRPr>
          </a:p>
          <a:p>
            <a:pPr indent="-419100" lvl="0" marL="457200" rtl="0" algn="l">
              <a:lnSpc>
                <a:spcPct val="100000"/>
              </a:lnSpc>
              <a:spcBef>
                <a:spcPts val="0"/>
              </a:spcBef>
              <a:spcAft>
                <a:spcPts val="0"/>
              </a:spcAft>
              <a:buClr>
                <a:schemeClr val="dk1"/>
              </a:buClr>
              <a:buSzPts val="3000"/>
              <a:buChar char="❏"/>
            </a:pPr>
            <a:r>
              <a:rPr lang="en" sz="3000">
                <a:solidFill>
                  <a:schemeClr val="dk1"/>
                </a:solidFill>
              </a:rPr>
              <a:t>Check in with a neighbor or family contact.</a:t>
            </a:r>
            <a:endParaRPr sz="3000">
              <a:solidFill>
                <a:schemeClr val="dk1"/>
              </a:solidFill>
            </a:endParaRPr>
          </a:p>
          <a:p>
            <a:pPr indent="0" lvl="0" marL="457200" rtl="0" algn="l">
              <a:lnSpc>
                <a:spcPct val="100000"/>
              </a:lnSpc>
              <a:spcBef>
                <a:spcPts val="0"/>
              </a:spcBef>
              <a:spcAft>
                <a:spcPts val="0"/>
              </a:spcAft>
              <a:buNone/>
            </a:pPr>
            <a:r>
              <a:t/>
            </a:r>
            <a:endParaRPr sz="2300">
              <a:solidFill>
                <a:schemeClr val="lt2"/>
              </a:solidFill>
            </a:endParaRPr>
          </a:p>
          <a:p>
            <a:pPr indent="0" lvl="0" marL="457200" rtl="0" algn="l">
              <a:lnSpc>
                <a:spcPct val="100000"/>
              </a:lnSpc>
              <a:spcBef>
                <a:spcPts val="0"/>
              </a:spcBef>
              <a:spcAft>
                <a:spcPts val="1600"/>
              </a:spcAft>
              <a:buNone/>
            </a:pPr>
            <a:r>
              <a:t/>
            </a:r>
            <a:endParaRPr sz="2300">
              <a:solidFill>
                <a:schemeClr val="lt2"/>
              </a:solidFill>
            </a:endParaRPr>
          </a:p>
        </p:txBody>
      </p:sp>
      <p:sp>
        <p:nvSpPr>
          <p:cNvPr id="227" name="Google Shape;227;p32"/>
          <p:cNvSpPr txBox="1"/>
          <p:nvPr/>
        </p:nvSpPr>
        <p:spPr>
          <a:xfrm>
            <a:off x="311700" y="200000"/>
            <a:ext cx="2505000" cy="738900"/>
          </a:xfrm>
          <a:prstGeom prst="rect">
            <a:avLst/>
          </a:prstGeom>
          <a:noFill/>
          <a:ln cap="flat" cmpd="sng" w="19050">
            <a:solidFill>
              <a:srgbClr val="C4ABEA"/>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chemeClr val="dk1"/>
                </a:solidFill>
                <a:latin typeface="Average"/>
                <a:ea typeface="Average"/>
                <a:cs typeface="Average"/>
                <a:sym typeface="Average"/>
              </a:rPr>
              <a:t>Action Plan</a:t>
            </a:r>
            <a:endParaRPr sz="3600">
              <a:solidFill>
                <a:schemeClr val="dk1"/>
              </a:solidFill>
              <a:latin typeface="Average"/>
              <a:ea typeface="Average"/>
              <a:cs typeface="Average"/>
              <a:sym typeface="Average"/>
            </a:endParaRPr>
          </a:p>
        </p:txBody>
      </p:sp>
      <p:sp>
        <p:nvSpPr>
          <p:cNvPr id="228" name="Google Shape;228;p3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Just as humans prepare, it’s important to have household pets and horses ready year-round for a potential wildfire evacuation. Preparing animals for an evacuation, however, requires an extra level of planning, preparedness and practice. NFPA’s TakeAction campaign provides the tips you need to start putting your pet emergency kit together now, before a wildfire threatens your area." id="233" name="Google Shape;233;p33" title="Pet Safety:  Preparing for an evacuation">
            <a:hlinkClick r:id="rId3"/>
          </p:cNvPr>
          <p:cNvPicPr preferRelativeResize="0"/>
          <p:nvPr/>
        </p:nvPicPr>
        <p:blipFill>
          <a:blip r:embed="rId4">
            <a:alphaModFix/>
          </a:blip>
          <a:stretch>
            <a:fillRect/>
          </a:stretch>
        </p:blipFill>
        <p:spPr>
          <a:xfrm>
            <a:off x="176875" y="540700"/>
            <a:ext cx="7221526" cy="4062100"/>
          </a:xfrm>
          <a:prstGeom prst="rect">
            <a:avLst/>
          </a:prstGeom>
          <a:noFill/>
          <a:ln>
            <a:noFill/>
          </a:ln>
        </p:spPr>
      </p:pic>
      <p:sp>
        <p:nvSpPr>
          <p:cNvPr id="234" name="Google Shape;234;p33"/>
          <p:cNvSpPr txBox="1"/>
          <p:nvPr/>
        </p:nvSpPr>
        <p:spPr>
          <a:xfrm>
            <a:off x="93250" y="-49825"/>
            <a:ext cx="6628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lt2"/>
              </a:solidFill>
              <a:latin typeface="Average"/>
              <a:ea typeface="Average"/>
              <a:cs typeface="Average"/>
              <a:sym typeface="Average"/>
            </a:endParaRPr>
          </a:p>
        </p:txBody>
      </p:sp>
      <p:pic>
        <p:nvPicPr>
          <p:cNvPr id="235" name="Google Shape;235;p33"/>
          <p:cNvPicPr preferRelativeResize="0"/>
          <p:nvPr/>
        </p:nvPicPr>
        <p:blipFill>
          <a:blip r:embed="rId5">
            <a:alphaModFix/>
          </a:blip>
          <a:stretch>
            <a:fillRect/>
          </a:stretch>
        </p:blipFill>
        <p:spPr>
          <a:xfrm>
            <a:off x="7284475" y="622198"/>
            <a:ext cx="1998275" cy="3899100"/>
          </a:xfrm>
          <a:prstGeom prst="rect">
            <a:avLst/>
          </a:prstGeom>
          <a:noFill/>
          <a:ln>
            <a:noFill/>
          </a:ln>
        </p:spPr>
      </p:pic>
      <p:sp>
        <p:nvSpPr>
          <p:cNvPr id="236" name="Google Shape;236;p3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4"/>
          <p:cNvPicPr preferRelativeResize="0"/>
          <p:nvPr/>
        </p:nvPicPr>
        <p:blipFill>
          <a:blip r:embed="rId3">
            <a:alphaModFix amt="35000"/>
          </a:blip>
          <a:stretch>
            <a:fillRect/>
          </a:stretch>
        </p:blipFill>
        <p:spPr>
          <a:xfrm>
            <a:off x="0" y="0"/>
            <a:ext cx="9144001" cy="5143499"/>
          </a:xfrm>
          <a:prstGeom prst="rect">
            <a:avLst/>
          </a:prstGeom>
          <a:noFill/>
          <a:ln>
            <a:noFill/>
          </a:ln>
        </p:spPr>
      </p:pic>
      <p:sp>
        <p:nvSpPr>
          <p:cNvPr id="242" name="Google Shape;242;p34"/>
          <p:cNvSpPr txBox="1"/>
          <p:nvPr>
            <p:ph idx="1" type="body"/>
          </p:nvPr>
        </p:nvSpPr>
        <p:spPr>
          <a:xfrm>
            <a:off x="222950" y="787900"/>
            <a:ext cx="5318700" cy="393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900">
                <a:solidFill>
                  <a:schemeClr val="dk1"/>
                </a:solidFill>
              </a:rPr>
              <a:t>Make a 3-5 minute how-to video about one of the following topics:</a:t>
            </a:r>
            <a:endParaRPr sz="2900">
              <a:solidFill>
                <a:schemeClr val="dk1"/>
              </a:solidFill>
            </a:endParaRPr>
          </a:p>
          <a:p>
            <a:pPr indent="-412750" lvl="0" marL="457200" rtl="0" algn="l">
              <a:lnSpc>
                <a:spcPct val="100000"/>
              </a:lnSpc>
              <a:spcBef>
                <a:spcPts val="1600"/>
              </a:spcBef>
              <a:spcAft>
                <a:spcPts val="0"/>
              </a:spcAft>
              <a:buClr>
                <a:schemeClr val="dk1"/>
              </a:buClr>
              <a:buSzPts val="2900"/>
              <a:buChar char="●"/>
            </a:pPr>
            <a:r>
              <a:rPr lang="en" sz="2900">
                <a:solidFill>
                  <a:schemeClr val="dk1"/>
                </a:solidFill>
              </a:rPr>
              <a:t>Making a Go Bag.</a:t>
            </a:r>
            <a:endParaRPr sz="2900">
              <a:solidFill>
                <a:schemeClr val="dk1"/>
              </a:solidFill>
            </a:endParaRPr>
          </a:p>
          <a:p>
            <a:pPr indent="-412750" lvl="0" marL="457200" rtl="0" algn="l">
              <a:lnSpc>
                <a:spcPct val="100000"/>
              </a:lnSpc>
              <a:spcBef>
                <a:spcPts val="0"/>
              </a:spcBef>
              <a:spcAft>
                <a:spcPts val="0"/>
              </a:spcAft>
              <a:buClr>
                <a:schemeClr val="dk1"/>
              </a:buClr>
              <a:buSzPts val="2900"/>
              <a:buChar char="●"/>
            </a:pPr>
            <a:r>
              <a:rPr lang="en" sz="2900">
                <a:solidFill>
                  <a:schemeClr val="dk1"/>
                </a:solidFill>
              </a:rPr>
              <a:t>Making a Family Communication Plan.</a:t>
            </a:r>
            <a:endParaRPr sz="2900">
              <a:solidFill>
                <a:schemeClr val="dk1"/>
              </a:solidFill>
            </a:endParaRPr>
          </a:p>
          <a:p>
            <a:pPr indent="-412750" lvl="0" marL="457200" rtl="0" algn="l">
              <a:lnSpc>
                <a:spcPct val="100000"/>
              </a:lnSpc>
              <a:spcBef>
                <a:spcPts val="0"/>
              </a:spcBef>
              <a:spcAft>
                <a:spcPts val="0"/>
              </a:spcAft>
              <a:buClr>
                <a:schemeClr val="dk1"/>
              </a:buClr>
              <a:buSzPts val="2900"/>
              <a:buChar char="●"/>
            </a:pPr>
            <a:r>
              <a:rPr lang="en" sz="2900">
                <a:solidFill>
                  <a:schemeClr val="dk1"/>
                </a:solidFill>
              </a:rPr>
              <a:t>Making a plan for pets and animals.</a:t>
            </a:r>
            <a:endParaRPr sz="2900">
              <a:solidFill>
                <a:schemeClr val="dk1"/>
              </a:solidFill>
            </a:endParaRPr>
          </a:p>
        </p:txBody>
      </p:sp>
      <p:pic>
        <p:nvPicPr>
          <p:cNvPr id="243" name="Google Shape;243;p34"/>
          <p:cNvPicPr preferRelativeResize="0"/>
          <p:nvPr/>
        </p:nvPicPr>
        <p:blipFill rotWithShape="1">
          <a:blip r:embed="rId4">
            <a:alphaModFix/>
          </a:blip>
          <a:srcRect b="9912" l="0" r="0" t="27548"/>
          <a:stretch/>
        </p:blipFill>
        <p:spPr>
          <a:xfrm>
            <a:off x="5541650" y="458250"/>
            <a:ext cx="3287400" cy="4227000"/>
          </a:xfrm>
          <a:prstGeom prst="roundRect">
            <a:avLst>
              <a:gd fmla="val 16667" name="adj"/>
            </a:avLst>
          </a:prstGeom>
          <a:noFill/>
          <a:ln cap="flat" cmpd="sng" w="19050">
            <a:solidFill>
              <a:schemeClr val="dk1"/>
            </a:solidFill>
            <a:prstDash val="solid"/>
            <a:round/>
            <a:headEnd len="sm" w="sm" type="none"/>
            <a:tailEnd len="sm" w="sm" type="none"/>
          </a:ln>
        </p:spPr>
      </p:pic>
      <p:sp>
        <p:nvSpPr>
          <p:cNvPr id="244" name="Google Shape;244;p3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5" name="Google Shape;245;p34"/>
          <p:cNvPicPr preferRelativeResize="0"/>
          <p:nvPr/>
        </p:nvPicPr>
        <p:blipFill>
          <a:blip r:embed="rId5">
            <a:alphaModFix/>
          </a:blip>
          <a:stretch>
            <a:fillRect/>
          </a:stretch>
        </p:blipFill>
        <p:spPr>
          <a:xfrm>
            <a:off x="107575" y="-215150"/>
            <a:ext cx="1202750" cy="1202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5"/>
          <p:cNvPicPr preferRelativeResize="0"/>
          <p:nvPr/>
        </p:nvPicPr>
        <p:blipFill rotWithShape="1">
          <a:blip r:embed="rId3">
            <a:alphaModFix amt="12000"/>
          </a:blip>
          <a:srcRect b="12495" l="0" r="0" t="12502"/>
          <a:stretch/>
        </p:blipFill>
        <p:spPr>
          <a:xfrm>
            <a:off x="0" y="0"/>
            <a:ext cx="9144004" cy="5143502"/>
          </a:xfrm>
          <a:prstGeom prst="rect">
            <a:avLst/>
          </a:prstGeom>
          <a:noFill/>
          <a:ln cap="flat" cmpd="sng" w="9525">
            <a:solidFill>
              <a:schemeClr val="dk2"/>
            </a:solidFill>
            <a:prstDash val="solid"/>
            <a:round/>
            <a:headEnd len="sm" w="sm" type="none"/>
            <a:tailEnd len="sm" w="sm" type="none"/>
          </a:ln>
        </p:spPr>
      </p:pic>
      <p:sp>
        <p:nvSpPr>
          <p:cNvPr id="251" name="Google Shape;251;p35"/>
          <p:cNvSpPr txBox="1"/>
          <p:nvPr/>
        </p:nvSpPr>
        <p:spPr>
          <a:xfrm>
            <a:off x="2021250" y="153750"/>
            <a:ext cx="5101500" cy="5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1"/>
                </a:solidFill>
                <a:latin typeface="Average"/>
                <a:ea typeface="Average"/>
                <a:cs typeface="Average"/>
                <a:sym typeface="Average"/>
              </a:rPr>
              <a:t>You have completed Lesson 6.</a:t>
            </a:r>
            <a:endParaRPr sz="2900">
              <a:solidFill>
                <a:schemeClr val="dk1"/>
              </a:solidFill>
              <a:latin typeface="Average"/>
              <a:ea typeface="Average"/>
              <a:cs typeface="Average"/>
              <a:sym typeface="Average"/>
            </a:endParaRPr>
          </a:p>
        </p:txBody>
      </p:sp>
      <p:pic>
        <p:nvPicPr>
          <p:cNvPr id="252" name="Google Shape;252;p35"/>
          <p:cNvPicPr preferRelativeResize="0"/>
          <p:nvPr/>
        </p:nvPicPr>
        <p:blipFill>
          <a:blip r:embed="rId4">
            <a:alphaModFix/>
          </a:blip>
          <a:stretch>
            <a:fillRect/>
          </a:stretch>
        </p:blipFill>
        <p:spPr>
          <a:xfrm>
            <a:off x="2648700" y="1009875"/>
            <a:ext cx="3846600" cy="3805200"/>
          </a:xfrm>
          <a:prstGeom prst="ellipse">
            <a:avLst/>
          </a:prstGeom>
          <a:noFill/>
          <a:ln>
            <a:noFill/>
          </a:ln>
        </p:spPr>
      </p:pic>
      <p:sp>
        <p:nvSpPr>
          <p:cNvPr id="253" name="Google Shape;253;p3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700"/>
                                        <p:tgtEl>
                                          <p:spTgt spid="252"/>
                                        </p:tgtEl>
                                        <p:attrNameLst>
                                          <p:attrName>ppt_w</p:attrName>
                                        </p:attrNameLst>
                                      </p:cBhvr>
                                      <p:tavLst>
                                        <p:tav fmla="" tm="0">
                                          <p:val>
                                            <p:strVal val="0"/>
                                          </p:val>
                                        </p:tav>
                                        <p:tav fmla="" tm="100000">
                                          <p:val>
                                            <p:strVal val="#ppt_w"/>
                                          </p:val>
                                        </p:tav>
                                      </p:tavLst>
                                    </p:anim>
                                    <p:anim calcmode="lin" valueType="num">
                                      <p:cBhvr additive="base">
                                        <p:cTn dur="700"/>
                                        <p:tgtEl>
                                          <p:spTgt spid="25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mt="41000"/>
          </a:blip>
          <a:srcRect b="1653" l="15139" r="1541" t="8948"/>
          <a:stretch/>
        </p:blipFill>
        <p:spPr>
          <a:xfrm>
            <a:off x="0" y="0"/>
            <a:ext cx="9144000" cy="5143500"/>
          </a:xfrm>
          <a:prstGeom prst="rect">
            <a:avLst/>
          </a:prstGeom>
          <a:noFill/>
          <a:ln>
            <a:noFill/>
          </a:ln>
        </p:spPr>
      </p:pic>
      <p:sp>
        <p:nvSpPr>
          <p:cNvPr id="77" name="Google Shape;77;p15"/>
          <p:cNvSpPr txBox="1"/>
          <p:nvPr>
            <p:ph idx="1" type="body"/>
          </p:nvPr>
        </p:nvSpPr>
        <p:spPr>
          <a:xfrm>
            <a:off x="389625" y="311700"/>
            <a:ext cx="8520600" cy="452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1"/>
                </a:solidFill>
              </a:rPr>
              <a:t>Can you recall a time your family has</a:t>
            </a:r>
            <a:r>
              <a:rPr lang="en" sz="3200">
                <a:solidFill>
                  <a:schemeClr val="dk1"/>
                </a:solidFill>
              </a:rPr>
              <a:t> talked about what to do if there is a wildfire nearby? </a:t>
            </a:r>
            <a:endParaRPr sz="32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900">
                <a:solidFill>
                  <a:schemeClr val="dk1"/>
                </a:solidFill>
              </a:rPr>
              <a:t>If so, what were some actions or ideas you remember talking about?</a:t>
            </a:r>
            <a:endParaRPr sz="29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900">
                <a:solidFill>
                  <a:schemeClr val="dk1"/>
                </a:solidFill>
              </a:rPr>
              <a:t>If not, can you think of something you have learned in this program so far that you would like to share with them? </a:t>
            </a:r>
            <a:endParaRPr sz="2900">
              <a:solidFill>
                <a:schemeClr val="dk1"/>
              </a:solidFill>
            </a:endParaRPr>
          </a:p>
        </p:txBody>
      </p:sp>
      <p:pic>
        <p:nvPicPr>
          <p:cNvPr id="78" name="Google Shape;78;p15"/>
          <p:cNvPicPr preferRelativeResize="0"/>
          <p:nvPr/>
        </p:nvPicPr>
        <p:blipFill>
          <a:blip r:embed="rId4">
            <a:alphaModFix/>
          </a:blip>
          <a:stretch>
            <a:fillRect/>
          </a:stretch>
        </p:blipFill>
        <p:spPr>
          <a:xfrm>
            <a:off x="8104600" y="73475"/>
            <a:ext cx="1039400" cy="1039400"/>
          </a:xfrm>
          <a:prstGeom prst="rect">
            <a:avLst/>
          </a:prstGeom>
          <a:noFill/>
          <a:ln>
            <a:noFill/>
          </a:ln>
        </p:spPr>
      </p:pic>
      <p:sp>
        <p:nvSpPr>
          <p:cNvPr id="79" name="Google Shape;79;p1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idx="1" type="body"/>
          </p:nvPr>
        </p:nvSpPr>
        <p:spPr>
          <a:xfrm>
            <a:off x="4572000" y="454813"/>
            <a:ext cx="4188300" cy="4059600"/>
          </a:xfrm>
          <a:prstGeom prst="rect">
            <a:avLst/>
          </a:prstGeom>
          <a:ln cap="flat" cmpd="sng" w="38100">
            <a:solidFill>
              <a:srgbClr val="C4ABEA"/>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2"/>
                </a:solidFill>
              </a:rPr>
              <a:t>Today, we will learn about two important steps to wildfire preparedness:</a:t>
            </a:r>
            <a:endParaRPr sz="3000">
              <a:solidFill>
                <a:schemeClr val="lt2"/>
              </a:solidFill>
            </a:endParaRPr>
          </a:p>
          <a:p>
            <a:pPr indent="0" lvl="0" marL="0" rtl="0" algn="l">
              <a:spcBef>
                <a:spcPts val="1600"/>
              </a:spcBef>
              <a:spcAft>
                <a:spcPts val="1600"/>
              </a:spcAft>
              <a:buNone/>
            </a:pPr>
            <a:r>
              <a:rPr lang="en" sz="3000">
                <a:solidFill>
                  <a:schemeClr val="lt2"/>
                </a:solidFill>
              </a:rPr>
              <a:t>Making a </a:t>
            </a:r>
            <a:r>
              <a:rPr lang="en" sz="3000" u="sng">
                <a:solidFill>
                  <a:schemeClr val="lt2"/>
                </a:solidFill>
              </a:rPr>
              <a:t>Go Bag</a:t>
            </a:r>
            <a:r>
              <a:rPr lang="en" sz="3000">
                <a:solidFill>
                  <a:schemeClr val="lt2"/>
                </a:solidFill>
              </a:rPr>
              <a:t> and</a:t>
            </a:r>
            <a:r>
              <a:rPr lang="en" sz="3000" u="sng">
                <a:solidFill>
                  <a:schemeClr val="lt2"/>
                </a:solidFill>
              </a:rPr>
              <a:t> </a:t>
            </a:r>
            <a:r>
              <a:rPr lang="en" sz="3000">
                <a:solidFill>
                  <a:schemeClr val="lt2"/>
                </a:solidFill>
              </a:rPr>
              <a:t>putting together a </a:t>
            </a:r>
            <a:r>
              <a:rPr lang="en" sz="3000" u="sng">
                <a:solidFill>
                  <a:schemeClr val="lt2"/>
                </a:solidFill>
              </a:rPr>
              <a:t>Family Emergency Plan.</a:t>
            </a:r>
            <a:endParaRPr sz="3000" u="sng">
              <a:solidFill>
                <a:schemeClr val="lt2"/>
              </a:solidFill>
            </a:endParaRPr>
          </a:p>
        </p:txBody>
      </p:sp>
      <p:pic>
        <p:nvPicPr>
          <p:cNvPr id="85" name="Google Shape;85;p16"/>
          <p:cNvPicPr preferRelativeResize="0"/>
          <p:nvPr/>
        </p:nvPicPr>
        <p:blipFill rotWithShape="1">
          <a:blip r:embed="rId3">
            <a:alphaModFix/>
          </a:blip>
          <a:srcRect b="0" l="11739" r="32701" t="0"/>
          <a:stretch/>
        </p:blipFill>
        <p:spPr>
          <a:xfrm>
            <a:off x="339675" y="0"/>
            <a:ext cx="3810202" cy="5143500"/>
          </a:xfrm>
          <a:prstGeom prst="rect">
            <a:avLst/>
          </a:prstGeom>
          <a:noFill/>
          <a:ln>
            <a:noFill/>
          </a:ln>
        </p:spPr>
      </p:pic>
      <p:sp>
        <p:nvSpPr>
          <p:cNvPr id="86" name="Google Shape;86;p1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7"/>
          <p:cNvPicPr preferRelativeResize="0"/>
          <p:nvPr/>
        </p:nvPicPr>
        <p:blipFill>
          <a:blip r:embed="rId3">
            <a:alphaModFix amt="22000"/>
          </a:blip>
          <a:stretch>
            <a:fillRect/>
          </a:stretch>
        </p:blipFill>
        <p:spPr>
          <a:xfrm>
            <a:off x="0" y="0"/>
            <a:ext cx="9144001" cy="5143500"/>
          </a:xfrm>
          <a:prstGeom prst="rect">
            <a:avLst/>
          </a:prstGeom>
          <a:noFill/>
          <a:ln>
            <a:noFill/>
          </a:ln>
        </p:spPr>
      </p:pic>
      <p:sp>
        <p:nvSpPr>
          <p:cNvPr id="92" name="Google Shape;92;p17"/>
          <p:cNvSpPr txBox="1"/>
          <p:nvPr>
            <p:ph idx="1" type="body"/>
          </p:nvPr>
        </p:nvSpPr>
        <p:spPr>
          <a:xfrm>
            <a:off x="319250" y="714438"/>
            <a:ext cx="4831800" cy="3714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lang="en" sz="3000">
                <a:solidFill>
                  <a:schemeClr val="dk1"/>
                </a:solidFill>
              </a:rPr>
              <a:t>A Go Bag is something you pre-pack that holds essential items you will need for 72 hours. It should be light enough for one person to carry and packed in a sturdy bag that can be grabbed quickly. </a:t>
            </a:r>
            <a:endParaRPr sz="3000">
              <a:solidFill>
                <a:schemeClr val="dk1"/>
              </a:solidFill>
            </a:endParaRPr>
          </a:p>
        </p:txBody>
      </p:sp>
      <p:pic>
        <p:nvPicPr>
          <p:cNvPr id="93" name="Google Shape;93;p17"/>
          <p:cNvPicPr preferRelativeResize="0"/>
          <p:nvPr/>
        </p:nvPicPr>
        <p:blipFill>
          <a:blip r:embed="rId4">
            <a:alphaModFix/>
          </a:blip>
          <a:stretch>
            <a:fillRect/>
          </a:stretch>
        </p:blipFill>
        <p:spPr>
          <a:xfrm rot="468838">
            <a:off x="5351690" y="373675"/>
            <a:ext cx="3693943" cy="4396126"/>
          </a:xfrm>
          <a:prstGeom prst="rect">
            <a:avLst/>
          </a:prstGeom>
          <a:noFill/>
          <a:ln>
            <a:noFill/>
          </a:ln>
        </p:spPr>
      </p:pic>
      <p:sp>
        <p:nvSpPr>
          <p:cNvPr id="94" name="Google Shape;94;p1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93"/>
                                        </p:tgtEl>
                                        <p:attrNameLst>
                                          <p:attrName>style.visibility</p:attrName>
                                        </p:attrNameLst>
                                      </p:cBhvr>
                                      <p:to>
                                        <p:strVal val="visible"/>
                                      </p:to>
                                    </p:set>
                                    <p:anim calcmode="lin" valueType="num">
                                      <p:cBhvr additive="base">
                                        <p:cTn dur="1500"/>
                                        <p:tgtEl>
                                          <p:spTgt spid="93"/>
                                        </p:tgtEl>
                                        <p:attrNameLst>
                                          <p:attrName>ppt_w</p:attrName>
                                        </p:attrNameLst>
                                      </p:cBhvr>
                                      <p:tavLst>
                                        <p:tav fmla="" tm="0">
                                          <p:val>
                                            <p:strVal val="0"/>
                                          </p:val>
                                        </p:tav>
                                        <p:tav fmla="" tm="100000">
                                          <p:val>
                                            <p:strVal val="#ppt_w"/>
                                          </p:val>
                                        </p:tav>
                                      </p:tavLst>
                                    </p:anim>
                                    <p:anim calcmode="lin" valueType="num">
                                      <p:cBhvr additive="base">
                                        <p:cTn dur="1500"/>
                                        <p:tgtEl>
                                          <p:spTgt spid="9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8"/>
          <p:cNvPicPr preferRelativeResize="0"/>
          <p:nvPr/>
        </p:nvPicPr>
        <p:blipFill>
          <a:blip r:embed="rId3">
            <a:alphaModFix amt="39000"/>
          </a:blip>
          <a:stretch>
            <a:fillRect/>
          </a:stretch>
        </p:blipFill>
        <p:spPr>
          <a:xfrm>
            <a:off x="0" y="0"/>
            <a:ext cx="9144001" cy="5143500"/>
          </a:xfrm>
          <a:prstGeom prst="rect">
            <a:avLst/>
          </a:prstGeom>
          <a:noFill/>
          <a:ln>
            <a:noFill/>
          </a:ln>
        </p:spPr>
      </p:pic>
      <p:pic>
        <p:nvPicPr>
          <p:cNvPr id="100" name="Google Shape;100;p18"/>
          <p:cNvPicPr preferRelativeResize="0"/>
          <p:nvPr/>
        </p:nvPicPr>
        <p:blipFill>
          <a:blip r:embed="rId4">
            <a:alphaModFix amt="72000"/>
          </a:blip>
          <a:stretch>
            <a:fillRect/>
          </a:stretch>
        </p:blipFill>
        <p:spPr>
          <a:xfrm rot="188294">
            <a:off x="227150" y="66125"/>
            <a:ext cx="4210826" cy="5011250"/>
          </a:xfrm>
          <a:prstGeom prst="rect">
            <a:avLst/>
          </a:prstGeom>
          <a:noFill/>
          <a:ln>
            <a:noFill/>
          </a:ln>
        </p:spPr>
      </p:pic>
      <p:sp>
        <p:nvSpPr>
          <p:cNvPr id="101" name="Google Shape;101;p18"/>
          <p:cNvSpPr txBox="1"/>
          <p:nvPr>
            <p:ph type="title"/>
          </p:nvPr>
        </p:nvSpPr>
        <p:spPr>
          <a:xfrm>
            <a:off x="496050" y="2107200"/>
            <a:ext cx="8520600" cy="92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100">
                <a:latin typeface="Average"/>
                <a:ea typeface="Average"/>
                <a:cs typeface="Average"/>
                <a:sym typeface="Average"/>
              </a:rPr>
              <a:t>What would you put in your Go Bag?</a:t>
            </a:r>
            <a:endParaRPr sz="4100">
              <a:latin typeface="Average"/>
              <a:ea typeface="Average"/>
              <a:cs typeface="Average"/>
              <a:sym typeface="Average"/>
            </a:endParaRPr>
          </a:p>
          <a:p>
            <a:pPr indent="0" lvl="0" marL="0" rtl="0" algn="ctr">
              <a:spcBef>
                <a:spcPts val="0"/>
              </a:spcBef>
              <a:spcAft>
                <a:spcPts val="0"/>
              </a:spcAft>
              <a:buNone/>
            </a:pPr>
            <a:r>
              <a:t/>
            </a:r>
            <a:endParaRPr sz="3400">
              <a:latin typeface="Average"/>
              <a:ea typeface="Average"/>
              <a:cs typeface="Average"/>
              <a:sym typeface="Average"/>
            </a:endParaRPr>
          </a:p>
          <a:p>
            <a:pPr indent="0" lvl="0" marL="0" rtl="0" algn="ctr">
              <a:spcBef>
                <a:spcPts val="0"/>
              </a:spcBef>
              <a:spcAft>
                <a:spcPts val="0"/>
              </a:spcAft>
              <a:buNone/>
            </a:pPr>
            <a:r>
              <a:t/>
            </a:r>
            <a:endParaRPr sz="3400">
              <a:latin typeface="Average"/>
              <a:ea typeface="Average"/>
              <a:cs typeface="Average"/>
              <a:sym typeface="Average"/>
            </a:endParaRPr>
          </a:p>
        </p:txBody>
      </p:sp>
      <p:sp>
        <p:nvSpPr>
          <p:cNvPr id="102" name="Google Shape;102;p1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9"/>
          <p:cNvPicPr preferRelativeResize="0"/>
          <p:nvPr/>
        </p:nvPicPr>
        <p:blipFill rotWithShape="1">
          <a:blip r:embed="rId3">
            <a:alphaModFix amt="41000"/>
          </a:blip>
          <a:srcRect b="1653" l="15139" r="1541" t="8948"/>
          <a:stretch/>
        </p:blipFill>
        <p:spPr>
          <a:xfrm>
            <a:off x="0" y="0"/>
            <a:ext cx="9144000" cy="5143500"/>
          </a:xfrm>
          <a:prstGeom prst="rect">
            <a:avLst/>
          </a:prstGeom>
          <a:noFill/>
          <a:ln>
            <a:noFill/>
          </a:ln>
        </p:spPr>
      </p:pic>
      <p:graphicFrame>
        <p:nvGraphicFramePr>
          <p:cNvPr id="108" name="Google Shape;108;p19"/>
          <p:cNvGraphicFramePr/>
          <p:nvPr/>
        </p:nvGraphicFramePr>
        <p:xfrm>
          <a:off x="317800" y="1105310"/>
          <a:ext cx="3000000" cy="3000000"/>
        </p:xfrm>
        <a:graphic>
          <a:graphicData uri="http://schemas.openxmlformats.org/drawingml/2006/table">
            <a:tbl>
              <a:tblPr>
                <a:noFill/>
                <a:tableStyleId>{82AB443F-5053-4AED-AE47-F4BC22AEFC57}</a:tableStyleId>
              </a:tblPr>
              <a:tblGrid>
                <a:gridCol w="4254200"/>
                <a:gridCol w="4254200"/>
              </a:tblGrid>
              <a:tr h="2022375">
                <a:tc>
                  <a:txBody>
                    <a:bodyPr/>
                    <a:lstStyle/>
                    <a:p>
                      <a:pPr indent="0" lvl="0" marL="0" rtl="0" algn="ctr">
                        <a:spcBef>
                          <a:spcPts val="0"/>
                        </a:spcBef>
                        <a:spcAft>
                          <a:spcPts val="0"/>
                        </a:spcAft>
                        <a:buNone/>
                      </a:pPr>
                      <a:r>
                        <a:rPr lang="en" sz="2400">
                          <a:solidFill>
                            <a:schemeClr val="dk1"/>
                          </a:solidFill>
                          <a:latin typeface="Average"/>
                          <a:ea typeface="Average"/>
                          <a:cs typeface="Average"/>
                          <a:sym typeface="Average"/>
                        </a:rPr>
                        <a:t>Basic Needs </a:t>
                      </a:r>
                      <a:endParaRPr sz="2400">
                        <a:solidFill>
                          <a:schemeClr val="dk1"/>
                        </a:solidFill>
                        <a:latin typeface="Average"/>
                        <a:ea typeface="Average"/>
                        <a:cs typeface="Average"/>
                        <a:sym typeface="Average"/>
                      </a:endParaRPr>
                    </a:p>
                    <a:p>
                      <a:pPr indent="0" lvl="0" marL="0" rtl="0" algn="ctr">
                        <a:spcBef>
                          <a:spcPts val="0"/>
                        </a:spcBef>
                        <a:spcAft>
                          <a:spcPts val="0"/>
                        </a:spcAft>
                        <a:buNone/>
                      </a:pPr>
                      <a:r>
                        <a:rPr lang="en" sz="2400">
                          <a:solidFill>
                            <a:schemeClr val="dk1"/>
                          </a:solidFill>
                          <a:latin typeface="Average"/>
                          <a:ea typeface="Average"/>
                          <a:cs typeface="Average"/>
                          <a:sym typeface="Average"/>
                        </a:rPr>
                        <a:t>(Health and Safety)</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txBody>
                  <a:tcPr marT="91425" marB="91425" marR="91425" marL="91425">
                    <a:lnL cap="flat" cmpd="sng" w="28575">
                      <a:solidFill>
                        <a:srgbClr val="C4ABEA"/>
                      </a:solidFill>
                      <a:prstDash val="solid"/>
                      <a:round/>
                      <a:headEnd len="sm" w="sm" type="none"/>
                      <a:tailEnd len="sm" w="sm" type="none"/>
                    </a:lnL>
                    <a:lnR cap="flat" cmpd="sng" w="28575">
                      <a:solidFill>
                        <a:srgbClr val="C4ABEA"/>
                      </a:solidFill>
                      <a:prstDash val="solid"/>
                      <a:round/>
                      <a:headEnd len="sm" w="sm" type="none"/>
                      <a:tailEnd len="sm" w="sm" type="none"/>
                    </a:lnR>
                    <a:lnT cap="flat" cmpd="sng" w="28575">
                      <a:solidFill>
                        <a:srgbClr val="C4ABEA"/>
                      </a:solidFill>
                      <a:prstDash val="solid"/>
                      <a:round/>
                      <a:headEnd len="sm" w="sm" type="none"/>
                      <a:tailEnd len="sm" w="sm" type="none"/>
                    </a:lnT>
                    <a:lnB cap="flat" cmpd="sng" w="28575">
                      <a:solidFill>
                        <a:srgbClr val="C4ABEA"/>
                      </a:solidFill>
                      <a:prstDash val="solid"/>
                      <a:round/>
                      <a:headEnd len="sm" w="sm" type="none"/>
                      <a:tailEnd len="sm" w="sm" type="none"/>
                    </a:lnB>
                  </a:tcPr>
                </a:tc>
                <a:tc>
                  <a:txBody>
                    <a:bodyPr/>
                    <a:lstStyle/>
                    <a:p>
                      <a:pPr indent="0" lvl="0" marL="0" rtl="0" algn="ctr">
                        <a:spcBef>
                          <a:spcPts val="0"/>
                        </a:spcBef>
                        <a:spcAft>
                          <a:spcPts val="0"/>
                        </a:spcAft>
                        <a:buNone/>
                      </a:pPr>
                      <a:r>
                        <a:rPr lang="en" sz="2400">
                          <a:solidFill>
                            <a:schemeClr val="dk1"/>
                          </a:solidFill>
                          <a:latin typeface="Average"/>
                          <a:ea typeface="Average"/>
                          <a:cs typeface="Average"/>
                          <a:sym typeface="Average"/>
                        </a:rPr>
                        <a:t>Communication and Information</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txBody>
                  <a:tcPr marT="91425" marB="91425" marR="91425" marL="91425">
                    <a:lnL cap="flat" cmpd="sng" w="28575">
                      <a:solidFill>
                        <a:srgbClr val="C4ABEA"/>
                      </a:solidFill>
                      <a:prstDash val="solid"/>
                      <a:round/>
                      <a:headEnd len="sm" w="sm" type="none"/>
                      <a:tailEnd len="sm" w="sm" type="none"/>
                    </a:lnL>
                    <a:lnR cap="flat" cmpd="sng" w="28575">
                      <a:solidFill>
                        <a:srgbClr val="C4ABEA"/>
                      </a:solidFill>
                      <a:prstDash val="solid"/>
                      <a:round/>
                      <a:headEnd len="sm" w="sm" type="none"/>
                      <a:tailEnd len="sm" w="sm" type="none"/>
                    </a:lnR>
                    <a:lnT cap="flat" cmpd="sng" w="28575">
                      <a:solidFill>
                        <a:srgbClr val="C4ABEA"/>
                      </a:solidFill>
                      <a:prstDash val="solid"/>
                      <a:round/>
                      <a:headEnd len="sm" w="sm" type="none"/>
                      <a:tailEnd len="sm" w="sm" type="none"/>
                    </a:lnT>
                    <a:lnB cap="flat" cmpd="sng" w="28575">
                      <a:solidFill>
                        <a:srgbClr val="C4ABEA"/>
                      </a:solidFill>
                      <a:prstDash val="solid"/>
                      <a:round/>
                      <a:headEnd len="sm" w="sm" type="none"/>
                      <a:tailEnd len="sm" w="sm" type="none"/>
                    </a:lnB>
                  </a:tcPr>
                </a:tc>
              </a:tr>
              <a:tr h="1749100">
                <a:tc>
                  <a:txBody>
                    <a:bodyPr/>
                    <a:lstStyle/>
                    <a:p>
                      <a:pPr indent="0" lvl="0" marL="0" rtl="0" algn="ctr">
                        <a:spcBef>
                          <a:spcPts val="0"/>
                        </a:spcBef>
                        <a:spcAft>
                          <a:spcPts val="0"/>
                        </a:spcAft>
                        <a:buNone/>
                      </a:pPr>
                      <a:r>
                        <a:rPr lang="en" sz="2400">
                          <a:solidFill>
                            <a:schemeClr val="dk1"/>
                          </a:solidFill>
                          <a:latin typeface="Average"/>
                          <a:ea typeface="Average"/>
                          <a:cs typeface="Average"/>
                          <a:sym typeface="Average"/>
                        </a:rPr>
                        <a:t>Tools </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txBody>
                  <a:tcPr marT="91425" marB="91425" marR="91425" marL="91425">
                    <a:lnL cap="flat" cmpd="sng" w="28575">
                      <a:solidFill>
                        <a:srgbClr val="C4ABEA"/>
                      </a:solidFill>
                      <a:prstDash val="solid"/>
                      <a:round/>
                      <a:headEnd len="sm" w="sm" type="none"/>
                      <a:tailEnd len="sm" w="sm" type="none"/>
                    </a:lnL>
                    <a:lnR cap="flat" cmpd="sng" w="28575">
                      <a:solidFill>
                        <a:srgbClr val="C4ABEA"/>
                      </a:solidFill>
                      <a:prstDash val="solid"/>
                      <a:round/>
                      <a:headEnd len="sm" w="sm" type="none"/>
                      <a:tailEnd len="sm" w="sm" type="none"/>
                    </a:lnR>
                    <a:lnT cap="flat" cmpd="sng" w="28575">
                      <a:solidFill>
                        <a:srgbClr val="C4ABEA"/>
                      </a:solidFill>
                      <a:prstDash val="solid"/>
                      <a:round/>
                      <a:headEnd len="sm" w="sm" type="none"/>
                      <a:tailEnd len="sm" w="sm" type="none"/>
                    </a:lnT>
                    <a:lnB cap="flat" cmpd="sng" w="28575">
                      <a:solidFill>
                        <a:srgbClr val="C4ABEA"/>
                      </a:solidFill>
                      <a:prstDash val="solid"/>
                      <a:round/>
                      <a:headEnd len="sm" w="sm" type="none"/>
                      <a:tailEnd len="sm" w="sm" type="none"/>
                    </a:lnB>
                  </a:tcPr>
                </a:tc>
                <a:tc>
                  <a:txBody>
                    <a:bodyPr/>
                    <a:lstStyle/>
                    <a:p>
                      <a:pPr indent="0" lvl="0" marL="0" rtl="0" algn="ctr">
                        <a:spcBef>
                          <a:spcPts val="0"/>
                        </a:spcBef>
                        <a:spcAft>
                          <a:spcPts val="0"/>
                        </a:spcAft>
                        <a:buNone/>
                      </a:pPr>
                      <a:r>
                        <a:rPr lang="en" sz="2400">
                          <a:solidFill>
                            <a:schemeClr val="dk1"/>
                          </a:solidFill>
                          <a:latin typeface="Average"/>
                          <a:ea typeface="Average"/>
                          <a:cs typeface="Average"/>
                          <a:sym typeface="Average"/>
                        </a:rPr>
                        <a:t>Comfort and Keepsakes</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p>
                      <a:pPr indent="-381000" lvl="0" marL="457200" rtl="0" algn="l">
                        <a:spcBef>
                          <a:spcPts val="0"/>
                        </a:spcBef>
                        <a:spcAft>
                          <a:spcPts val="0"/>
                        </a:spcAft>
                        <a:buClr>
                          <a:schemeClr val="dk1"/>
                        </a:buClr>
                        <a:buSzPts val="2400"/>
                        <a:buFont typeface="Average"/>
                        <a:buChar char="●"/>
                      </a:pPr>
                      <a:r>
                        <a:rPr lang="en" sz="2400">
                          <a:solidFill>
                            <a:schemeClr val="dk1"/>
                          </a:solidFill>
                          <a:latin typeface="Average"/>
                          <a:ea typeface="Average"/>
                          <a:cs typeface="Average"/>
                          <a:sym typeface="Average"/>
                        </a:rPr>
                        <a:t> </a:t>
                      </a:r>
                      <a:endParaRPr sz="2400">
                        <a:solidFill>
                          <a:schemeClr val="dk1"/>
                        </a:solidFill>
                        <a:latin typeface="Average"/>
                        <a:ea typeface="Average"/>
                        <a:cs typeface="Average"/>
                        <a:sym typeface="Average"/>
                      </a:endParaRPr>
                    </a:p>
                  </a:txBody>
                  <a:tcPr marT="91425" marB="91425" marR="91425" marL="91425">
                    <a:lnL cap="flat" cmpd="sng" w="28575">
                      <a:solidFill>
                        <a:srgbClr val="C4ABEA"/>
                      </a:solidFill>
                      <a:prstDash val="solid"/>
                      <a:round/>
                      <a:headEnd len="sm" w="sm" type="none"/>
                      <a:tailEnd len="sm" w="sm" type="none"/>
                    </a:lnL>
                    <a:lnR cap="flat" cmpd="sng" w="28575">
                      <a:solidFill>
                        <a:srgbClr val="C4ABEA"/>
                      </a:solidFill>
                      <a:prstDash val="solid"/>
                      <a:round/>
                      <a:headEnd len="sm" w="sm" type="none"/>
                      <a:tailEnd len="sm" w="sm" type="none"/>
                    </a:lnR>
                    <a:lnT cap="flat" cmpd="sng" w="28575">
                      <a:solidFill>
                        <a:srgbClr val="C4ABEA"/>
                      </a:solidFill>
                      <a:prstDash val="solid"/>
                      <a:round/>
                      <a:headEnd len="sm" w="sm" type="none"/>
                      <a:tailEnd len="sm" w="sm" type="none"/>
                    </a:lnT>
                    <a:lnB cap="flat" cmpd="sng" w="28575">
                      <a:solidFill>
                        <a:srgbClr val="C4ABEA"/>
                      </a:solidFill>
                      <a:prstDash val="solid"/>
                      <a:round/>
                      <a:headEnd len="sm" w="sm" type="none"/>
                      <a:tailEnd len="sm" w="sm" type="none"/>
                    </a:lnB>
                  </a:tcPr>
                </a:tc>
              </a:tr>
            </a:tbl>
          </a:graphicData>
        </a:graphic>
      </p:graphicFrame>
      <p:sp>
        <p:nvSpPr>
          <p:cNvPr id="109" name="Google Shape;109;p19"/>
          <p:cNvSpPr txBox="1"/>
          <p:nvPr/>
        </p:nvSpPr>
        <p:spPr>
          <a:xfrm>
            <a:off x="446400" y="291550"/>
            <a:ext cx="8251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Average"/>
                <a:ea typeface="Average"/>
                <a:cs typeface="Average"/>
                <a:sym typeface="Average"/>
              </a:rPr>
              <a:t>Can you think of some items for each category?</a:t>
            </a:r>
            <a:endParaRPr sz="3000">
              <a:solidFill>
                <a:schemeClr val="dk1"/>
              </a:solidFill>
              <a:latin typeface="Average"/>
              <a:ea typeface="Average"/>
              <a:cs typeface="Average"/>
              <a:sym typeface="Average"/>
            </a:endParaRPr>
          </a:p>
        </p:txBody>
      </p:sp>
      <p:pic>
        <p:nvPicPr>
          <p:cNvPr id="110" name="Google Shape;110;p19"/>
          <p:cNvPicPr preferRelativeResize="0"/>
          <p:nvPr/>
        </p:nvPicPr>
        <p:blipFill>
          <a:blip r:embed="rId4">
            <a:alphaModFix/>
          </a:blip>
          <a:stretch>
            <a:fillRect/>
          </a:stretch>
        </p:blipFill>
        <p:spPr>
          <a:xfrm>
            <a:off x="0" y="124300"/>
            <a:ext cx="981000" cy="981000"/>
          </a:xfrm>
          <a:prstGeom prst="rect">
            <a:avLst/>
          </a:prstGeom>
          <a:noFill/>
          <a:ln>
            <a:noFill/>
          </a:ln>
        </p:spPr>
      </p:pic>
      <p:sp>
        <p:nvSpPr>
          <p:cNvPr id="111" name="Google Shape;111;p1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70500" y="284675"/>
            <a:ext cx="2466300" cy="633600"/>
          </a:xfrm>
          <a:prstGeom prst="rect">
            <a:avLst/>
          </a:prstGeom>
          <a:ln cap="flat" cmpd="sng" w="19050">
            <a:solidFill>
              <a:srgbClr val="C4ABEA"/>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500">
                <a:latin typeface="Average"/>
                <a:ea typeface="Average"/>
                <a:cs typeface="Average"/>
                <a:sym typeface="Average"/>
              </a:rPr>
              <a:t>Basic Needs</a:t>
            </a:r>
            <a:endParaRPr sz="3500">
              <a:latin typeface="Average"/>
              <a:ea typeface="Average"/>
              <a:cs typeface="Average"/>
              <a:sym typeface="Average"/>
            </a:endParaRPr>
          </a:p>
        </p:txBody>
      </p:sp>
      <p:sp>
        <p:nvSpPr>
          <p:cNvPr id="117" name="Google Shape;117;p20"/>
          <p:cNvSpPr txBox="1"/>
          <p:nvPr>
            <p:ph idx="1" type="body"/>
          </p:nvPr>
        </p:nvSpPr>
        <p:spPr>
          <a:xfrm>
            <a:off x="311700" y="1292975"/>
            <a:ext cx="4260300" cy="38505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Clr>
                <a:schemeClr val="lt2"/>
              </a:buClr>
              <a:buSzPts val="2600"/>
              <a:buChar char="●"/>
            </a:pPr>
            <a:r>
              <a:rPr lang="en" sz="2600">
                <a:solidFill>
                  <a:schemeClr val="lt2"/>
                </a:solidFill>
              </a:rPr>
              <a:t>W</a:t>
            </a:r>
            <a:r>
              <a:rPr lang="en" sz="2600">
                <a:solidFill>
                  <a:schemeClr val="lt2"/>
                </a:solidFill>
              </a:rPr>
              <a:t>ater bottle</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Nutritious packaged snacks (trail mix or energy bars keep well)</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Change of clothes</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Sturdy shoes and a jacket </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Glasses/contacts if you use them</a:t>
            </a:r>
            <a:endParaRPr sz="2600">
              <a:solidFill>
                <a:schemeClr val="lt2"/>
              </a:solidFill>
            </a:endParaRPr>
          </a:p>
          <a:p>
            <a:pPr indent="0" lvl="0" marL="0" rtl="0" algn="l">
              <a:spcBef>
                <a:spcPts val="1600"/>
              </a:spcBef>
              <a:spcAft>
                <a:spcPts val="1600"/>
              </a:spcAft>
              <a:buNone/>
            </a:pPr>
            <a:r>
              <a:t/>
            </a:r>
            <a:endParaRPr sz="2300">
              <a:solidFill>
                <a:schemeClr val="lt2"/>
              </a:solidFill>
            </a:endParaRPr>
          </a:p>
        </p:txBody>
      </p:sp>
      <p:sp>
        <p:nvSpPr>
          <p:cNvPr id="118" name="Google Shape;118;p20"/>
          <p:cNvSpPr txBox="1"/>
          <p:nvPr>
            <p:ph idx="2" type="body"/>
          </p:nvPr>
        </p:nvSpPr>
        <p:spPr>
          <a:xfrm>
            <a:off x="4832400" y="1504950"/>
            <a:ext cx="3999900" cy="31284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Clr>
                <a:schemeClr val="lt2"/>
              </a:buClr>
              <a:buSzPts val="2600"/>
              <a:buChar char="●"/>
            </a:pPr>
            <a:r>
              <a:rPr lang="en" sz="2600">
                <a:solidFill>
                  <a:schemeClr val="lt2"/>
                </a:solidFill>
              </a:rPr>
              <a:t>Prescription</a:t>
            </a:r>
            <a:r>
              <a:rPr lang="en" sz="2600">
                <a:solidFill>
                  <a:schemeClr val="lt2"/>
                </a:solidFill>
              </a:rPr>
              <a:t> medication you regularly take</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Toiletry bag</a:t>
            </a:r>
            <a:endParaRPr sz="2600">
              <a:solidFill>
                <a:schemeClr val="lt2"/>
              </a:solidFill>
            </a:endParaRPr>
          </a:p>
          <a:p>
            <a:pPr indent="0" lvl="0" marL="0" rtl="0" algn="l">
              <a:spcBef>
                <a:spcPts val="0"/>
              </a:spcBef>
              <a:spcAft>
                <a:spcPts val="0"/>
              </a:spcAft>
              <a:buNone/>
            </a:pPr>
            <a:r>
              <a:rPr lang="en" sz="2600">
                <a:solidFill>
                  <a:schemeClr val="lt2"/>
                </a:solidFill>
              </a:rPr>
              <a:t>(t</a:t>
            </a:r>
            <a:r>
              <a:rPr lang="en" sz="2600">
                <a:solidFill>
                  <a:schemeClr val="lt2"/>
                </a:solidFill>
              </a:rPr>
              <a:t>oothbrush</a:t>
            </a:r>
            <a:r>
              <a:rPr lang="en" sz="2600">
                <a:solidFill>
                  <a:schemeClr val="lt2"/>
                </a:solidFill>
              </a:rPr>
              <a:t>, toothpaste, hand sanitizer, small liquid soap, wet wipes)</a:t>
            </a:r>
            <a:endParaRPr sz="2600">
              <a:solidFill>
                <a:schemeClr val="lt2"/>
              </a:solidFill>
            </a:endParaRPr>
          </a:p>
        </p:txBody>
      </p:sp>
      <p:pic>
        <p:nvPicPr>
          <p:cNvPr id="119" name="Google Shape;119;p20"/>
          <p:cNvPicPr preferRelativeResize="0"/>
          <p:nvPr/>
        </p:nvPicPr>
        <p:blipFill>
          <a:blip r:embed="rId3">
            <a:alphaModFix/>
          </a:blip>
          <a:stretch>
            <a:fillRect/>
          </a:stretch>
        </p:blipFill>
        <p:spPr>
          <a:xfrm>
            <a:off x="6139212" y="139850"/>
            <a:ext cx="1008300" cy="1297949"/>
          </a:xfrm>
          <a:prstGeom prst="rect">
            <a:avLst/>
          </a:prstGeom>
          <a:noFill/>
          <a:ln>
            <a:noFill/>
          </a:ln>
        </p:spPr>
      </p:pic>
      <p:pic>
        <p:nvPicPr>
          <p:cNvPr id="120" name="Google Shape;120;p20"/>
          <p:cNvPicPr preferRelativeResize="0"/>
          <p:nvPr/>
        </p:nvPicPr>
        <p:blipFill>
          <a:blip r:embed="rId4">
            <a:alphaModFix/>
          </a:blip>
          <a:stretch>
            <a:fillRect/>
          </a:stretch>
        </p:blipFill>
        <p:spPr>
          <a:xfrm>
            <a:off x="7346450" y="363024"/>
            <a:ext cx="1386290" cy="929950"/>
          </a:xfrm>
          <a:prstGeom prst="rect">
            <a:avLst/>
          </a:prstGeom>
          <a:noFill/>
          <a:ln>
            <a:noFill/>
          </a:ln>
        </p:spPr>
      </p:pic>
      <p:pic>
        <p:nvPicPr>
          <p:cNvPr id="121" name="Google Shape;121;p20"/>
          <p:cNvPicPr preferRelativeResize="0"/>
          <p:nvPr/>
        </p:nvPicPr>
        <p:blipFill>
          <a:blip r:embed="rId5">
            <a:alphaModFix/>
          </a:blip>
          <a:stretch>
            <a:fillRect/>
          </a:stretch>
        </p:blipFill>
        <p:spPr>
          <a:xfrm>
            <a:off x="4832388" y="284663"/>
            <a:ext cx="1008313" cy="1008313"/>
          </a:xfrm>
          <a:prstGeom prst="rect">
            <a:avLst/>
          </a:prstGeom>
          <a:noFill/>
          <a:ln>
            <a:noFill/>
          </a:ln>
        </p:spPr>
      </p:pic>
      <p:pic>
        <p:nvPicPr>
          <p:cNvPr id="122" name="Google Shape;122;p20"/>
          <p:cNvPicPr preferRelativeResize="0"/>
          <p:nvPr/>
        </p:nvPicPr>
        <p:blipFill>
          <a:blip r:embed="rId6">
            <a:alphaModFix/>
          </a:blip>
          <a:stretch>
            <a:fillRect/>
          </a:stretch>
        </p:blipFill>
        <p:spPr>
          <a:xfrm>
            <a:off x="3172151" y="147850"/>
            <a:ext cx="1266101" cy="1376200"/>
          </a:xfrm>
          <a:prstGeom prst="rect">
            <a:avLst/>
          </a:prstGeom>
          <a:noFill/>
          <a:ln>
            <a:noFill/>
          </a:ln>
        </p:spPr>
      </p:pic>
      <p:sp>
        <p:nvSpPr>
          <p:cNvPr id="123" name="Google Shape;123;p2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600"/>
                                        <p:tgtEl>
                                          <p:spTgt spid="11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1500"/>
                                        <p:tgtEl>
                                          <p:spTgt spid="12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1500"/>
                                        <p:tgtEl>
                                          <p:spTgt spid="12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1500"/>
                                        <p:tgtEl>
                                          <p:spTgt spid="12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502775" y="310225"/>
            <a:ext cx="1248000" cy="707400"/>
          </a:xfrm>
          <a:prstGeom prst="rect">
            <a:avLst/>
          </a:prstGeom>
          <a:ln cap="flat" cmpd="sng" w="19050">
            <a:solidFill>
              <a:srgbClr val="C4ABEA"/>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500">
                <a:latin typeface="Average"/>
                <a:ea typeface="Average"/>
                <a:cs typeface="Average"/>
                <a:sym typeface="Average"/>
              </a:rPr>
              <a:t>Tools </a:t>
            </a:r>
            <a:endParaRPr sz="3500">
              <a:latin typeface="Average"/>
              <a:ea typeface="Average"/>
              <a:cs typeface="Average"/>
              <a:sym typeface="Average"/>
            </a:endParaRPr>
          </a:p>
        </p:txBody>
      </p:sp>
      <p:sp>
        <p:nvSpPr>
          <p:cNvPr id="129" name="Google Shape;129;p21"/>
          <p:cNvSpPr txBox="1"/>
          <p:nvPr>
            <p:ph idx="1" type="body"/>
          </p:nvPr>
        </p:nvSpPr>
        <p:spPr>
          <a:xfrm>
            <a:off x="311700" y="1268400"/>
            <a:ext cx="3999900" cy="38751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Clr>
                <a:schemeClr val="lt2"/>
              </a:buClr>
              <a:buSzPts val="2600"/>
              <a:buChar char="●"/>
            </a:pPr>
            <a:r>
              <a:rPr lang="en" sz="2600">
                <a:solidFill>
                  <a:schemeClr val="lt2"/>
                </a:solidFill>
              </a:rPr>
              <a:t>Flashlight/headlamp with extra batteries</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Whistle</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Money </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Sunglasses</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Waterproof zip bag</a:t>
            </a:r>
            <a:endParaRPr sz="2600">
              <a:solidFill>
                <a:schemeClr val="lt2"/>
              </a:solidFill>
            </a:endParaRPr>
          </a:p>
          <a:p>
            <a:pPr indent="0" lvl="0" marL="457200" rtl="0" algn="l">
              <a:spcBef>
                <a:spcPts val="1600"/>
              </a:spcBef>
              <a:spcAft>
                <a:spcPts val="1600"/>
              </a:spcAft>
              <a:buNone/>
            </a:pPr>
            <a:r>
              <a:t/>
            </a:r>
            <a:endParaRPr sz="2500">
              <a:solidFill>
                <a:schemeClr val="lt2"/>
              </a:solidFill>
            </a:endParaRPr>
          </a:p>
        </p:txBody>
      </p:sp>
      <p:sp>
        <p:nvSpPr>
          <p:cNvPr id="130" name="Google Shape;130;p21"/>
          <p:cNvSpPr txBox="1"/>
          <p:nvPr>
            <p:ph idx="2" type="body"/>
          </p:nvPr>
        </p:nvSpPr>
        <p:spPr>
          <a:xfrm>
            <a:off x="4769325" y="1504951"/>
            <a:ext cx="3999900" cy="21336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Clr>
                <a:schemeClr val="lt2"/>
              </a:buClr>
              <a:buSzPts val="2600"/>
              <a:buChar char="●"/>
            </a:pPr>
            <a:r>
              <a:rPr lang="en" sz="2600">
                <a:solidFill>
                  <a:schemeClr val="lt2"/>
                </a:solidFill>
              </a:rPr>
              <a:t>Small First Aid Kit</a:t>
            </a:r>
            <a:endParaRPr sz="2600">
              <a:solidFill>
                <a:schemeClr val="lt2"/>
              </a:solidFill>
            </a:endParaRPr>
          </a:p>
          <a:p>
            <a:pPr indent="0" lvl="0" marL="0" rtl="0" algn="l">
              <a:spcBef>
                <a:spcPts val="0"/>
              </a:spcBef>
              <a:spcAft>
                <a:spcPts val="0"/>
              </a:spcAft>
              <a:buNone/>
            </a:pPr>
            <a:r>
              <a:rPr lang="en" sz="2600">
                <a:solidFill>
                  <a:schemeClr val="lt2"/>
                </a:solidFill>
              </a:rPr>
              <a:t>(Bandaids, Q-tips, elastic bandage, gloves, small scissors, bandana)</a:t>
            </a:r>
            <a:endParaRPr sz="2600">
              <a:solidFill>
                <a:schemeClr val="lt2"/>
              </a:solidFill>
            </a:endParaRPr>
          </a:p>
          <a:p>
            <a:pPr indent="-393700" lvl="0" marL="457200" rtl="0" algn="l">
              <a:spcBef>
                <a:spcPts val="0"/>
              </a:spcBef>
              <a:spcAft>
                <a:spcPts val="0"/>
              </a:spcAft>
              <a:buClr>
                <a:schemeClr val="lt2"/>
              </a:buClr>
              <a:buSzPts val="2600"/>
              <a:buChar char="●"/>
            </a:pPr>
            <a:r>
              <a:rPr lang="en" sz="2600">
                <a:solidFill>
                  <a:schemeClr val="lt2"/>
                </a:solidFill>
              </a:rPr>
              <a:t>Plastic poncho</a:t>
            </a:r>
            <a:endParaRPr sz="2600">
              <a:solidFill>
                <a:schemeClr val="lt2"/>
              </a:solidFill>
            </a:endParaRPr>
          </a:p>
        </p:txBody>
      </p:sp>
      <p:pic>
        <p:nvPicPr>
          <p:cNvPr id="131" name="Google Shape;131;p21"/>
          <p:cNvPicPr preferRelativeResize="0"/>
          <p:nvPr/>
        </p:nvPicPr>
        <p:blipFill>
          <a:blip r:embed="rId3">
            <a:alphaModFix/>
          </a:blip>
          <a:stretch>
            <a:fillRect/>
          </a:stretch>
        </p:blipFill>
        <p:spPr>
          <a:xfrm>
            <a:off x="4769325" y="247326"/>
            <a:ext cx="837829" cy="833200"/>
          </a:xfrm>
          <a:prstGeom prst="rect">
            <a:avLst/>
          </a:prstGeom>
          <a:noFill/>
          <a:ln>
            <a:noFill/>
          </a:ln>
        </p:spPr>
      </p:pic>
      <p:pic>
        <p:nvPicPr>
          <p:cNvPr id="132" name="Google Shape;132;p21"/>
          <p:cNvPicPr preferRelativeResize="0"/>
          <p:nvPr/>
        </p:nvPicPr>
        <p:blipFill>
          <a:blip r:embed="rId4">
            <a:alphaModFix/>
          </a:blip>
          <a:stretch>
            <a:fillRect/>
          </a:stretch>
        </p:blipFill>
        <p:spPr>
          <a:xfrm>
            <a:off x="6731475" y="114575"/>
            <a:ext cx="1368274" cy="1368275"/>
          </a:xfrm>
          <a:prstGeom prst="rect">
            <a:avLst/>
          </a:prstGeom>
          <a:noFill/>
          <a:ln>
            <a:noFill/>
          </a:ln>
        </p:spPr>
      </p:pic>
      <p:pic>
        <p:nvPicPr>
          <p:cNvPr id="133" name="Google Shape;133;p21"/>
          <p:cNvPicPr preferRelativeResize="0"/>
          <p:nvPr/>
        </p:nvPicPr>
        <p:blipFill>
          <a:blip r:embed="rId5">
            <a:alphaModFix/>
          </a:blip>
          <a:stretch>
            <a:fillRect/>
          </a:stretch>
        </p:blipFill>
        <p:spPr>
          <a:xfrm>
            <a:off x="5847475" y="247325"/>
            <a:ext cx="954549" cy="593853"/>
          </a:xfrm>
          <a:prstGeom prst="rect">
            <a:avLst/>
          </a:prstGeom>
          <a:noFill/>
          <a:ln>
            <a:noFill/>
          </a:ln>
        </p:spPr>
      </p:pic>
      <p:pic>
        <p:nvPicPr>
          <p:cNvPr id="134" name="Google Shape;134;p21"/>
          <p:cNvPicPr preferRelativeResize="0"/>
          <p:nvPr/>
        </p:nvPicPr>
        <p:blipFill>
          <a:blip r:embed="rId6">
            <a:alphaModFix/>
          </a:blip>
          <a:stretch>
            <a:fillRect/>
          </a:stretch>
        </p:blipFill>
        <p:spPr>
          <a:xfrm rot="847110">
            <a:off x="8077492" y="123663"/>
            <a:ext cx="1052634" cy="841174"/>
          </a:xfrm>
          <a:prstGeom prst="rect">
            <a:avLst/>
          </a:prstGeom>
          <a:noFill/>
          <a:ln>
            <a:noFill/>
          </a:ln>
        </p:spPr>
      </p:pic>
      <p:sp>
        <p:nvSpPr>
          <p:cNvPr id="135" name="Google Shape;135;p2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1500"/>
                                        <p:tgtEl>
                                          <p:spTgt spid="13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1500"/>
                                        <p:tgtEl>
                                          <p:spTgt spid="13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1500"/>
                                        <p:tgtEl>
                                          <p:spTgt spid="13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1500"/>
                                        <p:tgtEl>
                                          <p:spTgt spid="13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