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Average" panose="020B0604020202020204" charset="0"/>
      <p:regular r:id="rId24"/>
    </p:embeddedFont>
    <p:embeddedFont>
      <p:font typeface="Oswald" panose="00000500000000000000" pitchFamily="2"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9057B-CCF4-40EA-AC22-E3C22799D31F}" v="19" dt="2021-10-26T23:42:44.215"/>
  </p1510:revLst>
</p1510:revInfo>
</file>

<file path=ppt/tableStyles.xml><?xml version="1.0" encoding="utf-8"?>
<a:tblStyleLst xmlns:a="http://schemas.openxmlformats.org/drawingml/2006/main" def="{B0858A9B-8327-4A0C-AEAB-6766050CF160}">
  <a:tblStyle styleId="{B0858A9B-8327-4A0C-AEAB-6766050CF1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de Terra" userId="171264d0-8415-4ab8-8857-18f2bdc3ab75" providerId="ADAL" clId="{9BB9057B-CCF4-40EA-AC22-E3C22799D31F}"/>
    <pc:docChg chg="undo custSel modSld">
      <pc:chgData name="Lauren de Terra" userId="171264d0-8415-4ab8-8857-18f2bdc3ab75" providerId="ADAL" clId="{9BB9057B-CCF4-40EA-AC22-E3C22799D31F}" dt="2021-10-26T23:44:12.939" v="35" actId="1076"/>
      <pc:docMkLst>
        <pc:docMk/>
      </pc:docMkLst>
      <pc:sldChg chg="addSp delSp modSp mod">
        <pc:chgData name="Lauren de Terra" userId="171264d0-8415-4ab8-8857-18f2bdc3ab75" providerId="ADAL" clId="{9BB9057B-CCF4-40EA-AC22-E3C22799D31F}" dt="2021-10-26T23:44:12.939" v="35" actId="1076"/>
        <pc:sldMkLst>
          <pc:docMk/>
          <pc:sldMk cId="0" sldId="268"/>
        </pc:sldMkLst>
        <pc:spChg chg="mod">
          <ac:chgData name="Lauren de Terra" userId="171264d0-8415-4ab8-8857-18f2bdc3ab75" providerId="ADAL" clId="{9BB9057B-CCF4-40EA-AC22-E3C22799D31F}" dt="2021-10-26T23:43:33.976" v="30" actId="1076"/>
          <ac:spMkLst>
            <pc:docMk/>
            <pc:sldMk cId="0" sldId="268"/>
            <ac:spMk id="165" creationId="{00000000-0000-0000-0000-000000000000}"/>
          </ac:spMkLst>
        </pc:spChg>
        <pc:spChg chg="mod">
          <ac:chgData name="Lauren de Terra" userId="171264d0-8415-4ab8-8857-18f2bdc3ab75" providerId="ADAL" clId="{9BB9057B-CCF4-40EA-AC22-E3C22799D31F}" dt="2021-10-26T23:44:12.939" v="35" actId="1076"/>
          <ac:spMkLst>
            <pc:docMk/>
            <pc:sldMk cId="0" sldId="268"/>
            <ac:spMk id="166" creationId="{00000000-0000-0000-0000-000000000000}"/>
          </ac:spMkLst>
        </pc:spChg>
        <pc:spChg chg="mod">
          <ac:chgData name="Lauren de Terra" userId="171264d0-8415-4ab8-8857-18f2bdc3ab75" providerId="ADAL" clId="{9BB9057B-CCF4-40EA-AC22-E3C22799D31F}" dt="2021-10-26T23:44:07.368" v="34" actId="1076"/>
          <ac:spMkLst>
            <pc:docMk/>
            <pc:sldMk cId="0" sldId="268"/>
            <ac:spMk id="167" creationId="{00000000-0000-0000-0000-000000000000}"/>
          </ac:spMkLst>
        </pc:spChg>
        <pc:picChg chg="add mod modCrop">
          <ac:chgData name="Lauren de Terra" userId="171264d0-8415-4ab8-8857-18f2bdc3ab75" providerId="ADAL" clId="{9BB9057B-CCF4-40EA-AC22-E3C22799D31F}" dt="2021-10-26T23:44:01.644" v="33" actId="1076"/>
          <ac:picMkLst>
            <pc:docMk/>
            <pc:sldMk cId="0" sldId="268"/>
            <ac:picMk id="3" creationId="{A8283133-EA63-4EF0-BB06-CA741B1DFFE1}"/>
          </ac:picMkLst>
        </pc:picChg>
        <pc:picChg chg="add del mod">
          <ac:chgData name="Lauren de Terra" userId="171264d0-8415-4ab8-8857-18f2bdc3ab75" providerId="ADAL" clId="{9BB9057B-CCF4-40EA-AC22-E3C22799D31F}" dt="2021-10-26T23:39:57.534" v="16" actId="478"/>
          <ac:picMkLst>
            <pc:docMk/>
            <pc:sldMk cId="0" sldId="268"/>
            <ac:picMk id="168" creationId="{00000000-0000-0000-0000-000000000000}"/>
          </ac:picMkLst>
        </pc:picChg>
      </pc:sldChg>
      <pc:sldChg chg="modNotes">
        <pc:chgData name="Lauren de Terra" userId="171264d0-8415-4ab8-8857-18f2bdc3ab75" providerId="ADAL" clId="{9BB9057B-CCF4-40EA-AC22-E3C22799D31F}" dt="2021-10-26T23:35:48.695" v="9" actId="18331"/>
        <pc:sldMkLst>
          <pc:docMk/>
          <pc:sldMk cId="0" sldId="270"/>
        </pc:sldMkLst>
      </pc:sldChg>
      <pc:sldChg chg="modSp mod modNotes">
        <pc:chgData name="Lauren de Terra" userId="171264d0-8415-4ab8-8857-18f2bdc3ab75" providerId="ADAL" clId="{9BB9057B-CCF4-40EA-AC22-E3C22799D31F}" dt="2021-10-26T23:36:09.291" v="15" actId="1076"/>
        <pc:sldMkLst>
          <pc:docMk/>
          <pc:sldMk cId="0" sldId="273"/>
        </pc:sldMkLst>
        <pc:spChg chg="mod">
          <ac:chgData name="Lauren de Terra" userId="171264d0-8415-4ab8-8857-18f2bdc3ab75" providerId="ADAL" clId="{9BB9057B-CCF4-40EA-AC22-E3C22799D31F}" dt="2021-10-26T23:36:01.011" v="11" actId="1076"/>
          <ac:spMkLst>
            <pc:docMk/>
            <pc:sldMk cId="0" sldId="273"/>
            <ac:spMk id="209" creationId="{00000000-0000-0000-0000-000000000000}"/>
          </ac:spMkLst>
        </pc:spChg>
        <pc:picChg chg="mod">
          <ac:chgData name="Lauren de Terra" userId="171264d0-8415-4ab8-8857-18f2bdc3ab75" providerId="ADAL" clId="{9BB9057B-CCF4-40EA-AC22-E3C22799D31F}" dt="2021-10-26T23:36:09.291" v="15" actId="1076"/>
          <ac:picMkLst>
            <pc:docMk/>
            <pc:sldMk cId="0" sldId="273"/>
            <ac:picMk id="20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1JehSD9Rux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LwyEjIkD8W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fxwRtJFjGq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ps.gov/media/photo/gallery.htm?pg=5270301&amp;id=DAC9FED3-1DD8-B71B-0B31881CBFE4B5D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NcU_bAJW7j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N5fE6CbZAF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fpa.org/Public-Education/Fire-causes-and-risks/Wildfire/TakeAc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fpa.org/-/media/Files/Public-Education/Campaigns/TakeAction/TakeActionProjectIdeas.ash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NNkh7mf18r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834b7358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834b7358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 time: Approx. 60 minutes</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cc5c656c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cc5c656c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https://youtu.be/1JehSD9RuxM</a:t>
            </a:r>
            <a:endParaRPr/>
          </a:p>
          <a:p>
            <a:pPr marL="0" lvl="0" indent="0" algn="l" rtl="0">
              <a:spcBef>
                <a:spcPts val="0"/>
              </a:spcBef>
              <a:spcAft>
                <a:spcPts val="0"/>
              </a:spcAft>
              <a:buNone/>
            </a:pPr>
            <a:endParaRPr/>
          </a:p>
          <a:p>
            <a:pPr marL="0" lvl="0" indent="0" algn="l" rtl="0">
              <a:spcBef>
                <a:spcPts val="0"/>
              </a:spcBef>
              <a:spcAft>
                <a:spcPts val="0"/>
              </a:spcAft>
              <a:buNone/>
            </a:pPr>
            <a:r>
              <a:rPr lang="en"/>
              <a:t>Meet the CAL FIRE fire professionals at Gridley Station 74 and learn about some of the equipment and methods firefighters use to protect and defend our communities. </a:t>
            </a:r>
            <a:endParaRPr/>
          </a:p>
          <a:p>
            <a:pPr marL="0" lvl="0" indent="0" algn="l" rtl="0">
              <a:spcBef>
                <a:spcPts val="0"/>
              </a:spcBef>
              <a:spcAft>
                <a:spcPts val="0"/>
              </a:spcAft>
              <a:buNone/>
            </a:pPr>
            <a:r>
              <a:rPr lang="en"/>
              <a:t>Video Length: 5:30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76369655a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76369655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Featured mitigation strategies: </a:t>
            </a:r>
            <a:endParaRPr/>
          </a:p>
          <a:p>
            <a:pPr marL="0" lvl="0" indent="0" algn="l" rtl="0">
              <a:spcBef>
                <a:spcPts val="0"/>
              </a:spcBef>
              <a:spcAft>
                <a:spcPts val="0"/>
              </a:spcAft>
              <a:buNone/>
            </a:pPr>
            <a:r>
              <a:rPr lang="en"/>
              <a:t>Fuels management through chipping, thinning, and grazing </a:t>
            </a:r>
            <a:endParaRPr/>
          </a:p>
          <a:p>
            <a:pPr marL="0" lvl="0" indent="0" algn="l" rtl="0">
              <a:spcBef>
                <a:spcPts val="0"/>
              </a:spcBef>
              <a:spcAft>
                <a:spcPts val="0"/>
              </a:spcAft>
              <a:buNone/>
            </a:pPr>
            <a:r>
              <a:rPr lang="en"/>
              <a:t>Prescribed fire</a:t>
            </a:r>
            <a:endParaRPr/>
          </a:p>
          <a:p>
            <a:pPr marL="0" lvl="0" indent="0" algn="l" rtl="0">
              <a:spcBef>
                <a:spcPts val="0"/>
              </a:spcBef>
              <a:spcAft>
                <a:spcPts val="0"/>
              </a:spcAft>
              <a:buNone/>
            </a:pPr>
            <a:r>
              <a:rPr lang="en"/>
              <a:t>Community education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cc5c656c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cc5c656c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https://youtu.be/LwyEjIkD8WI</a:t>
            </a:r>
            <a:endParaRPr/>
          </a:p>
          <a:p>
            <a:pPr marL="0" lvl="0" indent="0" algn="l" rtl="0">
              <a:spcBef>
                <a:spcPts val="0"/>
              </a:spcBef>
              <a:spcAft>
                <a:spcPts val="0"/>
              </a:spcAft>
              <a:buNone/>
            </a:pPr>
            <a:endParaRPr/>
          </a:p>
          <a:p>
            <a:pPr marL="0" lvl="0" indent="0" algn="l" rtl="0">
              <a:spcBef>
                <a:spcPts val="0"/>
              </a:spcBef>
              <a:spcAft>
                <a:spcPts val="0"/>
              </a:spcAft>
              <a:buNone/>
            </a:pPr>
            <a:r>
              <a:rPr lang="en"/>
              <a:t>Visit an active project in Magalia, with BCFSC assistant director Taylor Nilsson, to witness how mechanical thinning and chipping contributes to healthier and more fire-safe forests. </a:t>
            </a:r>
            <a:endParaRPr/>
          </a:p>
          <a:p>
            <a:pPr marL="0" lvl="0" indent="0" algn="l" rtl="0">
              <a:spcBef>
                <a:spcPts val="0"/>
              </a:spcBef>
              <a:spcAft>
                <a:spcPts val="0"/>
              </a:spcAft>
              <a:buNone/>
            </a:pPr>
            <a:r>
              <a:rPr lang="en"/>
              <a:t>Video Length: 5:04</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cc5c656c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cc5c656c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DWR Uses Goats to Help Prevent Wildfires</a:t>
            </a:r>
            <a:endParaRPr/>
          </a:p>
          <a:p>
            <a:pPr marL="0" lvl="0" indent="0" algn="l" rtl="0">
              <a:spcBef>
                <a:spcPts val="0"/>
              </a:spcBef>
              <a:spcAft>
                <a:spcPts val="0"/>
              </a:spcAft>
              <a:buNone/>
            </a:pPr>
            <a:endParaRPr/>
          </a:p>
          <a:p>
            <a:pPr marL="0" lvl="0" indent="0" algn="l" rtl="0">
              <a:spcBef>
                <a:spcPts val="0"/>
              </a:spcBef>
              <a:spcAft>
                <a:spcPts val="0"/>
              </a:spcAft>
              <a:buNone/>
            </a:pPr>
            <a:r>
              <a:rPr lang="en"/>
              <a:t>“A herd of 350 to 400 goats from Hanski Family Farms LLC were used to successfully reduce hazardous fuels in nearly five acres near Lake Oroville. The California Department of Water Resources partnered with the Butte County Fire Safe Council on this grazing project to reduce the fire risk from grasses, leaves, invasive and non-invasive plants, and other vegetation.”</a:t>
            </a:r>
            <a:endParaRPr/>
          </a:p>
          <a:p>
            <a:pPr marL="0" lvl="0" indent="0" algn="l" rtl="0">
              <a:spcBef>
                <a:spcPts val="0"/>
              </a:spcBef>
              <a:spcAft>
                <a:spcPts val="0"/>
              </a:spcAft>
              <a:buNone/>
            </a:pPr>
            <a:r>
              <a:rPr lang="en"/>
              <a:t>This video was created by the Department of Water Resources and released in 2021.</a:t>
            </a:r>
            <a:endParaRPr/>
          </a:p>
          <a:p>
            <a:pPr marL="0" lvl="0" indent="0" algn="l" rtl="0">
              <a:spcBef>
                <a:spcPts val="0"/>
              </a:spcBef>
              <a:spcAft>
                <a:spcPts val="0"/>
              </a:spcAft>
              <a:buNone/>
            </a:pPr>
            <a:r>
              <a:rPr lang="en"/>
              <a:t>Video Length: 2:45</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f788e7ff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f788e7ff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What do you think is happening in this picture? What do you notice?</a:t>
            </a:r>
            <a:endParaRPr/>
          </a:p>
          <a:p>
            <a:pPr marL="0" lvl="0" indent="0" algn="l" rtl="0">
              <a:spcBef>
                <a:spcPts val="0"/>
              </a:spcBef>
              <a:spcAft>
                <a:spcPts val="0"/>
              </a:spcAft>
              <a:buNone/>
            </a:pPr>
            <a:r>
              <a:rPr lang="en"/>
              <a:t>2) What do you wonder about the people in this picture?</a:t>
            </a:r>
            <a:endParaRPr/>
          </a:p>
          <a:p>
            <a:pPr marL="0" lvl="0" indent="0" algn="l" rtl="0">
              <a:spcBef>
                <a:spcPts val="0"/>
              </a:spcBef>
              <a:spcAft>
                <a:spcPts val="0"/>
              </a:spcAft>
              <a:buNone/>
            </a:pPr>
            <a:endParaRPr/>
          </a:p>
          <a:p>
            <a:pPr marL="0" lvl="0" indent="0" algn="l" rtl="0">
              <a:spcBef>
                <a:spcPts val="0"/>
              </a:spcBef>
              <a:spcAft>
                <a:spcPts val="0"/>
              </a:spcAft>
              <a:buNone/>
            </a:pPr>
            <a:r>
              <a:rPr lang="en"/>
              <a:t>Prescribed fire at Sequoia and Kings Canyon National Parks, June 2016.</a:t>
            </a:r>
            <a:endParaRPr/>
          </a:p>
          <a:p>
            <a:pPr marL="0" lvl="0" indent="0" algn="l" rtl="0">
              <a:spcBef>
                <a:spcPts val="0"/>
              </a:spcBef>
              <a:spcAft>
                <a:spcPts val="0"/>
              </a:spcAft>
              <a:buNone/>
            </a:pPr>
            <a:r>
              <a:rPr lang="en"/>
              <a:t>Prescribed fire is an important management tool for the National Park Service.</a:t>
            </a:r>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Photo courtesy of National Park Service </a:t>
            </a:r>
            <a:r>
              <a:rPr lang="en" sz="1000" u="sng">
                <a:solidFill>
                  <a:schemeClr val="hlink"/>
                </a:solidFill>
                <a:hlinkClick r:id="rId3"/>
              </a:rPr>
              <a:t>Photo Gallery (US National Park Service)</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ff5aa044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ff5aa044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https://youtu.be/NcU_bAJW7jI</a:t>
            </a:r>
            <a:endParaRPr/>
          </a:p>
          <a:p>
            <a:pPr marL="0" lvl="0" indent="0" algn="l" rtl="0">
              <a:spcBef>
                <a:spcPts val="0"/>
              </a:spcBef>
              <a:spcAft>
                <a:spcPts val="0"/>
              </a:spcAft>
              <a:buNone/>
            </a:pPr>
            <a:endParaRPr/>
          </a:p>
          <a:p>
            <a:pPr marL="0" lvl="0" indent="0" algn="l" rtl="0">
              <a:spcBef>
                <a:spcPts val="0"/>
              </a:spcBef>
              <a:spcAft>
                <a:spcPts val="0"/>
              </a:spcAft>
              <a:buNone/>
            </a:pPr>
            <a:r>
              <a:rPr lang="en"/>
              <a:t>Learn about the ecological benefits and uses of prescribed fire with CSU Chico professor and fire practitioner, Dr. Don Hankins, at a recently burned area atop Doe Hill Ridge in Forest Ranch.</a:t>
            </a:r>
            <a:endParaRPr/>
          </a:p>
          <a:p>
            <a:pPr marL="0" lvl="0" indent="0" algn="l" rtl="0">
              <a:spcBef>
                <a:spcPts val="0"/>
              </a:spcBef>
              <a:spcAft>
                <a:spcPts val="0"/>
              </a:spcAft>
              <a:buNone/>
            </a:pPr>
            <a:r>
              <a:rPr lang="en"/>
              <a:t>Video Length: 5:30</a:t>
            </a:r>
            <a:endParaRPr/>
          </a:p>
          <a:p>
            <a:pPr marL="0" lvl="0" indent="0" algn="l" rtl="0">
              <a:spcBef>
                <a:spcPts val="0"/>
              </a:spcBef>
              <a:spcAft>
                <a:spcPts val="0"/>
              </a:spcAft>
              <a:buNone/>
            </a:pPr>
            <a:endParaRPr/>
          </a:p>
          <a:p>
            <a:pPr marL="0" lvl="0" indent="0" algn="l" rtl="0">
              <a:spcBef>
                <a:spcPts val="0"/>
              </a:spcBef>
              <a:spcAft>
                <a:spcPts val="0"/>
              </a:spcAft>
              <a:buNone/>
            </a:pPr>
            <a:r>
              <a:rPr lang="en"/>
              <a:t>Photo: Chico State Today: PRESCRIBED FIRE SCHEDULED ON UNIVERSITY’S BIG CHICO CREEK ECOLOGICAL RESERVE</a:t>
            </a:r>
            <a:endParaRPr/>
          </a:p>
          <a:p>
            <a:pPr marL="0" lvl="0" indent="0" algn="l" rtl="0">
              <a:spcBef>
                <a:spcPts val="0"/>
              </a:spcBef>
              <a:spcAft>
                <a:spcPts val="0"/>
              </a:spcAft>
              <a:buNone/>
            </a:pPr>
            <a:r>
              <a:rPr lang="en"/>
              <a:t>Jason Halley / University Photographer</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cc5c656c8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cc5c656c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The Official Wildfire Ready Raccoon Rap</a:t>
            </a:r>
            <a:endParaRPr/>
          </a:p>
          <a:p>
            <a:pPr marL="0" lvl="0" indent="0" algn="l" rtl="0">
              <a:spcBef>
                <a:spcPts val="0"/>
              </a:spcBef>
              <a:spcAft>
                <a:spcPts val="0"/>
              </a:spcAft>
              <a:buNone/>
            </a:pPr>
            <a:endParaRPr/>
          </a:p>
          <a:p>
            <a:pPr marL="0" lvl="0" indent="0" algn="l" rtl="0">
              <a:spcBef>
                <a:spcPts val="0"/>
              </a:spcBef>
              <a:spcAft>
                <a:spcPts val="0"/>
              </a:spcAft>
              <a:buNone/>
            </a:pPr>
            <a:r>
              <a:rPr lang="en"/>
              <a:t>Wildfire Ready Raccoon, created by Phil John after the 2008 Humboldt fire, has been an important part of the community ever since. Ready spreads his message of wildfire preparedness through his book, at live events around the community, and now through music! Watch Ready Raccoon’s music video for important tips about how to be prepared for a wildfire. It looks like he has some support from youth in the community too! </a:t>
            </a:r>
            <a:endParaRPr/>
          </a:p>
          <a:p>
            <a:pPr marL="0" lvl="0" indent="0" algn="l" rtl="0">
              <a:spcBef>
                <a:spcPts val="0"/>
              </a:spcBef>
              <a:spcAft>
                <a:spcPts val="0"/>
              </a:spcAft>
              <a:buNone/>
            </a:pPr>
            <a:r>
              <a:rPr lang="en"/>
              <a:t>Video Length: 3:41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76369655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c76369655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add new strategies to the mind map from their video learning charts.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76369655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76369655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 group or class discussion.</a:t>
            </a:r>
            <a:endParaRPr/>
          </a:p>
          <a:p>
            <a:pPr marL="0" lvl="0" indent="0" algn="l" rtl="0">
              <a:spcBef>
                <a:spcPts val="0"/>
              </a:spcBef>
              <a:spcAft>
                <a:spcPts val="0"/>
              </a:spcAft>
              <a:buNone/>
            </a:pPr>
            <a:r>
              <a:rPr lang="en"/>
              <a:t>For the STOP category, have students reflect on Lesson 3 and review topics picked for the wildfire PSA activity.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c76369655a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c76369655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into small groups. Have students access the pdf through the National Fire Protection Association’s website.</a:t>
            </a:r>
            <a:endParaRPr/>
          </a:p>
          <a:p>
            <a:pPr marL="0" lvl="0" indent="0" algn="l" rtl="0">
              <a:spcBef>
                <a:spcPts val="0"/>
              </a:spcBef>
              <a:spcAft>
                <a:spcPts val="0"/>
              </a:spcAft>
              <a:buNone/>
            </a:pPr>
            <a:r>
              <a:rPr lang="en" u="sng">
                <a:solidFill>
                  <a:schemeClr val="hlink"/>
                </a:solidFill>
                <a:hlinkClick r:id="rId3"/>
              </a:rPr>
              <a:t>https://www.nfpa.org/Public-Education/Fire-causes-and-risks/Wildfire/TakeAction</a:t>
            </a:r>
            <a:endParaRPr/>
          </a:p>
          <a:p>
            <a:pPr marL="0" lvl="0" indent="0" algn="l" rtl="0">
              <a:spcBef>
                <a:spcPts val="0"/>
              </a:spcBef>
              <a:spcAft>
                <a:spcPts val="0"/>
              </a:spcAft>
              <a:buClr>
                <a:schemeClr val="dk1"/>
              </a:buClr>
              <a:buSzPts val="1100"/>
              <a:buFont typeface="Arial"/>
              <a:buNone/>
            </a:pPr>
            <a:r>
              <a:rPr lang="en">
                <a:solidFill>
                  <a:schemeClr val="dk1"/>
                </a:solidFill>
              </a:rPr>
              <a:t>7-page pdf: </a:t>
            </a:r>
            <a:r>
              <a:rPr lang="en" u="sng">
                <a:solidFill>
                  <a:srgbClr val="1155CC"/>
                </a:solidFill>
                <a:hlinkClick r:id="rId4">
                  <a:extLst>
                    <a:ext uri="{A12FA001-AC4F-418D-AE19-62706E023703}">
                      <ahyp:hlinkClr xmlns:ahyp="http://schemas.microsoft.com/office/drawing/2018/hyperlinkcolor" val="tx"/>
                    </a:ext>
                  </a:extLst>
                </a:hlinkClick>
              </a:rPr>
              <a:t>Community Service Project Ideas</a:t>
            </a:r>
            <a:endParaRPr>
              <a:solidFill>
                <a:srgbClr val="1155CC"/>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14a4e0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14a4e0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cc5c656c8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cc5c656c8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Allow 10 minutes for group discussion and presentation planning that addresses the four questions on the slide. Each group has two or three minutes to present their project idea to the class and every person in the group should have a part in the presentation. Note student’s project suggestions for later reference. Some ideas that students present for a class project may be part of the next three lessons about personal and family preparedness, which is a great segue.</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cc5c656c8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ccc5c656c8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e6076f5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e6076f5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76369655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76369655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you seen anything that looks like this happening around us?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76369655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76369655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76369655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7636965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7b87a5c6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7b87a5c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each student make a mind map in their journal. Add in ideas or actions they have seen or already know about. </a:t>
            </a:r>
            <a:endParaRPr/>
          </a:p>
          <a:p>
            <a:pPr marL="0" lvl="0" indent="0" algn="l" rtl="0">
              <a:spcBef>
                <a:spcPts val="0"/>
              </a:spcBef>
              <a:spcAft>
                <a:spcPts val="0"/>
              </a:spcAft>
              <a:buNone/>
            </a:pPr>
            <a:r>
              <a:rPr lang="en"/>
              <a:t>The pictures from slide four might remind them of things they have seen. Share ideas after two minutes.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f788e80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f788e80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can add to their charts during the video and share with a neighbor after each video, before moving to the next topic.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cc5c656c8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cc5c656c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Link: </a:t>
            </a:r>
            <a:r>
              <a:rPr lang="en" u="sng">
                <a:solidFill>
                  <a:schemeClr val="hlink"/>
                </a:solidFill>
                <a:hlinkClick r:id="rId3"/>
              </a:rPr>
              <a:t>https://youtu.be/NNkh7mf18rw</a:t>
            </a:r>
            <a:endParaRPr/>
          </a:p>
          <a:p>
            <a:pPr marL="0" lvl="0" indent="0" algn="l" rtl="0">
              <a:spcBef>
                <a:spcPts val="0"/>
              </a:spcBef>
              <a:spcAft>
                <a:spcPts val="0"/>
              </a:spcAft>
              <a:buNone/>
            </a:pPr>
            <a:endParaRPr/>
          </a:p>
          <a:p>
            <a:pPr marL="0" lvl="0" indent="0" algn="l" rtl="0">
              <a:spcBef>
                <a:spcPts val="0"/>
              </a:spcBef>
              <a:spcAft>
                <a:spcPts val="0"/>
              </a:spcAft>
              <a:buNone/>
            </a:pPr>
            <a:r>
              <a:rPr lang="en"/>
              <a:t>Fire Safe Councils are grassroots, community-led organizations that mobilize residents to protect their homes, communities, and environments from catastrophic wildfire. </a:t>
            </a:r>
            <a:endParaRPr/>
          </a:p>
          <a:p>
            <a:pPr marL="0" lvl="0" indent="0" algn="l" rtl="0">
              <a:spcBef>
                <a:spcPts val="0"/>
              </a:spcBef>
              <a:spcAft>
                <a:spcPts val="0"/>
              </a:spcAft>
              <a:buNone/>
            </a:pPr>
            <a:r>
              <a:rPr lang="en"/>
              <a:t>Video Length: 5:54</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595300" y="4749909"/>
            <a:ext cx="548700" cy="393600"/>
          </a:xfrm>
          <a:prstGeom prst="rect">
            <a:avLst/>
          </a:prstGeom>
          <a:noFill/>
          <a:ln>
            <a:noFill/>
          </a:ln>
        </p:spPr>
        <p:txBody>
          <a:bodyPr spcFirstLastPara="1" wrap="square" lIns="91425" tIns="91425" rIns="91425" bIns="91425" anchor="ctr" anchorCtr="0">
            <a:noAutofit/>
          </a:bodyPr>
          <a:lstStyle>
            <a:lvl1pPr lvl="0" algn="r">
              <a:buNone/>
              <a:defRPr sz="2200">
                <a:solidFill>
                  <a:schemeClr val="dk1"/>
                </a:solidFill>
                <a:latin typeface="Average"/>
                <a:ea typeface="Average"/>
                <a:cs typeface="Average"/>
                <a:sym typeface="Average"/>
              </a:defRPr>
            </a:lvl1pPr>
            <a:lvl2pPr lvl="1" algn="r">
              <a:buNone/>
              <a:defRPr sz="2200">
                <a:solidFill>
                  <a:schemeClr val="dk1"/>
                </a:solidFill>
                <a:latin typeface="Average"/>
                <a:ea typeface="Average"/>
                <a:cs typeface="Average"/>
                <a:sym typeface="Average"/>
              </a:defRPr>
            </a:lvl2pPr>
            <a:lvl3pPr lvl="2" algn="r">
              <a:buNone/>
              <a:defRPr sz="2200">
                <a:solidFill>
                  <a:schemeClr val="dk1"/>
                </a:solidFill>
                <a:latin typeface="Average"/>
                <a:ea typeface="Average"/>
                <a:cs typeface="Average"/>
                <a:sym typeface="Average"/>
              </a:defRPr>
            </a:lvl3pPr>
            <a:lvl4pPr lvl="3" algn="r">
              <a:buNone/>
              <a:defRPr sz="2200">
                <a:solidFill>
                  <a:schemeClr val="dk1"/>
                </a:solidFill>
                <a:latin typeface="Average"/>
                <a:ea typeface="Average"/>
                <a:cs typeface="Average"/>
                <a:sym typeface="Average"/>
              </a:defRPr>
            </a:lvl4pPr>
            <a:lvl5pPr lvl="4" algn="r">
              <a:buNone/>
              <a:defRPr sz="2200">
                <a:solidFill>
                  <a:schemeClr val="dk1"/>
                </a:solidFill>
                <a:latin typeface="Average"/>
                <a:ea typeface="Average"/>
                <a:cs typeface="Average"/>
                <a:sym typeface="Average"/>
              </a:defRPr>
            </a:lvl5pPr>
            <a:lvl6pPr lvl="5" algn="r">
              <a:buNone/>
              <a:defRPr sz="2200">
                <a:solidFill>
                  <a:schemeClr val="dk1"/>
                </a:solidFill>
                <a:latin typeface="Average"/>
                <a:ea typeface="Average"/>
                <a:cs typeface="Average"/>
                <a:sym typeface="Average"/>
              </a:defRPr>
            </a:lvl6pPr>
            <a:lvl7pPr lvl="6" algn="r">
              <a:buNone/>
              <a:defRPr sz="2200">
                <a:solidFill>
                  <a:schemeClr val="dk1"/>
                </a:solidFill>
                <a:latin typeface="Average"/>
                <a:ea typeface="Average"/>
                <a:cs typeface="Average"/>
                <a:sym typeface="Average"/>
              </a:defRPr>
            </a:lvl7pPr>
            <a:lvl8pPr lvl="7" algn="r">
              <a:buNone/>
              <a:defRPr sz="2200">
                <a:solidFill>
                  <a:schemeClr val="dk1"/>
                </a:solidFill>
                <a:latin typeface="Average"/>
                <a:ea typeface="Average"/>
                <a:cs typeface="Average"/>
                <a:sym typeface="Average"/>
              </a:defRPr>
            </a:lvl8pPr>
            <a:lvl9pPr lvl="8" algn="r">
              <a:buNone/>
              <a:defRPr sz="2200">
                <a:solidFill>
                  <a:schemeClr val="dk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youtu.be/1JehSD9Rux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youtu.be/LwyEjIkD8W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hyperlink" Target="https://www.youtube.com/watch?v=fxwRtJFjGq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youtu.be/NcU_bAJW7jI"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N5fE6CbZAF0"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hyperlink" Target="https://youtu.be/NNkh7mf18rw"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idx="4294967295"/>
          </p:nvPr>
        </p:nvSpPr>
        <p:spPr>
          <a:xfrm>
            <a:off x="671250" y="687725"/>
            <a:ext cx="7801500" cy="97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700"/>
              <a:t>Wildfire in the Foothills</a:t>
            </a:r>
            <a:endParaRPr sz="4700"/>
          </a:p>
        </p:txBody>
      </p:sp>
      <p:pic>
        <p:nvPicPr>
          <p:cNvPr id="60" name="Google Shape;60;p13"/>
          <p:cNvPicPr preferRelativeResize="0"/>
          <p:nvPr/>
        </p:nvPicPr>
        <p:blipFill rotWithShape="1">
          <a:blip r:embed="rId3" cstate="screen">
            <a:alphaModFix amt="57000"/>
            <a:extLst>
              <a:ext uri="{28A0092B-C50C-407E-A947-70E740481C1C}">
                <a14:useLocalDpi xmlns:a14="http://schemas.microsoft.com/office/drawing/2010/main"/>
              </a:ext>
            </a:extLst>
          </a:blip>
          <a:srcRect/>
          <a:stretch/>
        </p:blipFill>
        <p:spPr>
          <a:xfrm>
            <a:off x="0" y="1891200"/>
            <a:ext cx="9143999" cy="3252302"/>
          </a:xfrm>
          <a:prstGeom prst="rect">
            <a:avLst/>
          </a:prstGeom>
          <a:noFill/>
          <a:ln w="9525" cap="flat" cmpd="sng">
            <a:solidFill>
              <a:schemeClr val="accent4"/>
            </a:solidFill>
            <a:prstDash val="solid"/>
            <a:round/>
            <a:headEnd type="none" w="sm" len="sm"/>
            <a:tailEnd type="none" w="sm" len="sm"/>
          </a:ln>
        </p:spPr>
      </p:pic>
      <p:pic>
        <p:nvPicPr>
          <p:cNvPr id="61" name="Google Shape;61;p13"/>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8004775" y="3669450"/>
            <a:ext cx="939075" cy="1269025"/>
          </a:xfrm>
          <a:prstGeom prst="rect">
            <a:avLst/>
          </a:prstGeom>
          <a:noFill/>
          <a:ln w="9525" cap="flat" cmpd="sng">
            <a:solidFill>
              <a:schemeClr val="dk2"/>
            </a:solidFill>
            <a:prstDash val="solid"/>
            <a:round/>
            <a:headEnd type="none" w="sm" len="sm"/>
            <a:tailEnd type="none" w="sm" len="sm"/>
          </a:ln>
        </p:spPr>
      </p:pic>
      <p:sp>
        <p:nvSpPr>
          <p:cNvPr id="62" name="Google Shape;62;p13"/>
          <p:cNvSpPr txBox="1"/>
          <p:nvPr/>
        </p:nvSpPr>
        <p:spPr>
          <a:xfrm>
            <a:off x="0" y="1347450"/>
            <a:ext cx="91440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accent4"/>
                </a:solidFill>
                <a:latin typeface="Average"/>
                <a:ea typeface="Average"/>
                <a:cs typeface="Average"/>
                <a:sym typeface="Average"/>
              </a:rPr>
              <a:t>Lesson 4: Community Wildfire Mitigation</a:t>
            </a:r>
            <a:endParaRPr sz="2500">
              <a:solidFill>
                <a:schemeClr val="accent4"/>
              </a:solidFill>
              <a:latin typeface="Average"/>
              <a:ea typeface="Average"/>
              <a:cs typeface="Average"/>
              <a:sym typeface="Average"/>
            </a:endParaRPr>
          </a:p>
        </p:txBody>
      </p:sp>
      <p:sp>
        <p:nvSpPr>
          <p:cNvPr id="63" name="Google Shape;63;p13"/>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2"/>
          <p:cNvPicPr preferRelativeResize="0"/>
          <p:nvPr/>
        </p:nvPicPr>
        <p:blipFill>
          <a:blip r:embed="rId3" cstate="email">
            <a:alphaModFix amt="47000"/>
            <a:extLst>
              <a:ext uri="{28A0092B-C50C-407E-A947-70E740481C1C}">
                <a14:useLocalDpi xmlns:a14="http://schemas.microsoft.com/office/drawing/2010/main" val="0"/>
              </a:ext>
            </a:extLst>
          </a:blip>
          <a:stretch>
            <a:fillRect/>
          </a:stretch>
        </p:blipFill>
        <p:spPr>
          <a:xfrm>
            <a:off x="0" y="0"/>
            <a:ext cx="9144000" cy="5143502"/>
          </a:xfrm>
          <a:prstGeom prst="rect">
            <a:avLst/>
          </a:prstGeom>
          <a:noFill/>
          <a:ln>
            <a:noFill/>
          </a:ln>
        </p:spPr>
      </p:pic>
      <p:sp>
        <p:nvSpPr>
          <p:cNvPr id="134" name="Google Shape;134;p22"/>
          <p:cNvSpPr txBox="1"/>
          <p:nvPr/>
        </p:nvSpPr>
        <p:spPr>
          <a:xfrm>
            <a:off x="3530850" y="143875"/>
            <a:ext cx="2082300" cy="692700"/>
          </a:xfrm>
          <a:prstGeom prst="rect">
            <a:avLst/>
          </a:prstGeom>
          <a:solidFill>
            <a:srgbClr val="797575">
              <a:alpha val="39660"/>
            </a:srgbClr>
          </a:solid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dk1"/>
                </a:solidFill>
                <a:latin typeface="Average"/>
                <a:ea typeface="Average"/>
                <a:cs typeface="Average"/>
                <a:sym typeface="Average"/>
              </a:rPr>
              <a:t>CAL FIRE</a:t>
            </a:r>
            <a:endParaRPr sz="3300">
              <a:solidFill>
                <a:schemeClr val="dk1"/>
              </a:solidFill>
              <a:latin typeface="Average"/>
              <a:ea typeface="Average"/>
              <a:cs typeface="Average"/>
              <a:sym typeface="Average"/>
            </a:endParaRPr>
          </a:p>
        </p:txBody>
      </p:sp>
      <p:sp>
        <p:nvSpPr>
          <p:cNvPr id="135" name="Google Shape;135;p22"/>
          <p:cNvSpPr txBox="1"/>
          <p:nvPr/>
        </p:nvSpPr>
        <p:spPr>
          <a:xfrm>
            <a:off x="3214050" y="4261250"/>
            <a:ext cx="2715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u="sng">
                <a:solidFill>
                  <a:schemeClr val="hlink"/>
                </a:solidFill>
                <a:latin typeface="Average"/>
                <a:ea typeface="Average"/>
                <a:cs typeface="Average"/>
                <a:sym typeface="Average"/>
                <a:hlinkClick r:id="rId4"/>
              </a:rPr>
              <a:t>Video Link</a:t>
            </a:r>
            <a:endParaRPr sz="3300">
              <a:solidFill>
                <a:schemeClr val="accent5"/>
              </a:solidFill>
              <a:latin typeface="Average"/>
              <a:ea typeface="Average"/>
              <a:cs typeface="Average"/>
              <a:sym typeface="Average"/>
            </a:endParaRPr>
          </a:p>
        </p:txBody>
      </p:sp>
      <p:pic>
        <p:nvPicPr>
          <p:cNvPr id="136" name="Google Shape;136;p2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6875" y="1014623"/>
            <a:ext cx="5455277" cy="3068588"/>
          </a:xfrm>
          <a:prstGeom prst="rect">
            <a:avLst/>
          </a:prstGeom>
          <a:noFill/>
          <a:ln>
            <a:noFill/>
          </a:ln>
        </p:spPr>
      </p:pic>
      <p:pic>
        <p:nvPicPr>
          <p:cNvPr id="137" name="Google Shape;137;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36300" y="1014616"/>
            <a:ext cx="3159926" cy="2629060"/>
          </a:xfrm>
          <a:prstGeom prst="rect">
            <a:avLst/>
          </a:prstGeom>
          <a:noFill/>
          <a:ln>
            <a:noFill/>
          </a:ln>
        </p:spPr>
      </p:pic>
      <p:pic>
        <p:nvPicPr>
          <p:cNvPr id="138" name="Google Shape;138;p22"/>
          <p:cNvPicPr preferRelativeResize="0"/>
          <p:nvPr/>
        </p:nvPicPr>
        <p:blipFill>
          <a:blip r:embed="rId7" cstate="email">
            <a:alphaModFix/>
            <a:extLst>
              <a:ext uri="{28A0092B-C50C-407E-A947-70E740481C1C}">
                <a14:useLocalDpi xmlns:a14="http://schemas.microsoft.com/office/drawing/2010/main" val="0"/>
              </a:ext>
            </a:extLst>
          </a:blip>
          <a:stretch>
            <a:fillRect/>
          </a:stretch>
        </p:blipFill>
        <p:spPr>
          <a:xfrm>
            <a:off x="7909323" y="3643675"/>
            <a:ext cx="1013427" cy="1310275"/>
          </a:xfrm>
          <a:prstGeom prst="rect">
            <a:avLst/>
          </a:prstGeom>
          <a:noFill/>
          <a:ln>
            <a:noFill/>
          </a:ln>
        </p:spPr>
      </p:pic>
      <p:sp>
        <p:nvSpPr>
          <p:cNvPr id="139" name="Google Shape;139;p22"/>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3"/>
          <p:cNvPicPr preferRelativeResize="0"/>
          <p:nvPr/>
        </p:nvPicPr>
        <p:blipFill rotWithShape="1">
          <a:blip r:embed="rId3" cstate="email">
            <a:alphaModFix amt="35000"/>
            <a:extLst>
              <a:ext uri="{28A0092B-C50C-407E-A947-70E740481C1C}">
                <a14:useLocalDpi xmlns:a14="http://schemas.microsoft.com/office/drawing/2010/main" val="0"/>
              </a:ext>
            </a:extLst>
          </a:blip>
          <a:srcRect/>
          <a:stretch/>
        </p:blipFill>
        <p:spPr>
          <a:xfrm>
            <a:off x="9300" y="0"/>
            <a:ext cx="9144003" cy="5143500"/>
          </a:xfrm>
          <a:prstGeom prst="rect">
            <a:avLst/>
          </a:prstGeom>
          <a:noFill/>
          <a:ln>
            <a:noFill/>
          </a:ln>
        </p:spPr>
      </p:pic>
      <p:sp>
        <p:nvSpPr>
          <p:cNvPr id="145" name="Google Shape;145;p23"/>
          <p:cNvSpPr txBox="1"/>
          <p:nvPr/>
        </p:nvSpPr>
        <p:spPr>
          <a:xfrm>
            <a:off x="9300" y="3659575"/>
            <a:ext cx="3080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Average"/>
                <a:ea typeface="Average"/>
                <a:cs typeface="Average"/>
                <a:sym typeface="Average"/>
              </a:rPr>
              <a:t>Fuels Management</a:t>
            </a:r>
            <a:endParaRPr sz="2600">
              <a:solidFill>
                <a:schemeClr val="dk1"/>
              </a:solidFill>
              <a:latin typeface="Average"/>
              <a:ea typeface="Average"/>
              <a:cs typeface="Average"/>
              <a:sym typeface="Average"/>
            </a:endParaRPr>
          </a:p>
        </p:txBody>
      </p:sp>
      <p:sp>
        <p:nvSpPr>
          <p:cNvPr id="146" name="Google Shape;146;p23"/>
          <p:cNvSpPr txBox="1"/>
          <p:nvPr/>
        </p:nvSpPr>
        <p:spPr>
          <a:xfrm>
            <a:off x="6375300" y="4558500"/>
            <a:ext cx="2355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1"/>
                </a:solidFill>
                <a:latin typeface="Average"/>
                <a:ea typeface="Average"/>
                <a:cs typeface="Average"/>
                <a:sym typeface="Average"/>
              </a:rPr>
              <a:t>Prescribed Fire</a:t>
            </a:r>
            <a:endParaRPr sz="2600">
              <a:solidFill>
                <a:schemeClr val="dk1"/>
              </a:solidFill>
              <a:latin typeface="Average"/>
              <a:ea typeface="Average"/>
              <a:cs typeface="Average"/>
              <a:sym typeface="Average"/>
            </a:endParaRPr>
          </a:p>
        </p:txBody>
      </p:sp>
      <p:sp>
        <p:nvSpPr>
          <p:cNvPr id="147" name="Google Shape;147;p23"/>
          <p:cNvSpPr txBox="1"/>
          <p:nvPr/>
        </p:nvSpPr>
        <p:spPr>
          <a:xfrm>
            <a:off x="3688875" y="4067100"/>
            <a:ext cx="1801200" cy="49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Average"/>
                <a:ea typeface="Average"/>
                <a:cs typeface="Average"/>
                <a:sym typeface="Average"/>
              </a:rPr>
              <a:t>Grazing</a:t>
            </a:r>
            <a:endParaRPr sz="2600">
              <a:solidFill>
                <a:schemeClr val="dk1"/>
              </a:solidFill>
              <a:latin typeface="Average"/>
              <a:ea typeface="Average"/>
              <a:cs typeface="Average"/>
              <a:sym typeface="Average"/>
            </a:endParaRPr>
          </a:p>
        </p:txBody>
      </p:sp>
      <p:pic>
        <p:nvPicPr>
          <p:cNvPr id="148" name="Google Shape;148;p23"/>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a:off x="3087600" y="1407075"/>
            <a:ext cx="2927100" cy="2766025"/>
          </a:xfrm>
          <a:prstGeom prst="flowChartOffpageConnector">
            <a:avLst/>
          </a:prstGeom>
          <a:noFill/>
          <a:ln w="9525" cap="flat" cmpd="sng">
            <a:solidFill>
              <a:schemeClr val="accent4"/>
            </a:solidFill>
            <a:prstDash val="solid"/>
            <a:round/>
            <a:headEnd type="none" w="sm" len="sm"/>
            <a:tailEnd type="none" w="sm" len="sm"/>
          </a:ln>
        </p:spPr>
      </p:pic>
      <p:pic>
        <p:nvPicPr>
          <p:cNvPr id="149" name="Google Shape;149;p23"/>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6089250" y="1871550"/>
            <a:ext cx="2927100" cy="2766025"/>
          </a:xfrm>
          <a:prstGeom prst="flowChartOffpageConnector">
            <a:avLst/>
          </a:prstGeom>
          <a:noFill/>
          <a:ln w="9525" cap="flat" cmpd="sng">
            <a:solidFill>
              <a:schemeClr val="accent4"/>
            </a:solidFill>
            <a:prstDash val="solid"/>
            <a:round/>
            <a:headEnd type="none" w="sm" len="sm"/>
            <a:tailEnd type="none" w="sm" len="sm"/>
          </a:ln>
        </p:spPr>
      </p:pic>
      <p:pic>
        <p:nvPicPr>
          <p:cNvPr id="150" name="Google Shape;150;p23"/>
          <p:cNvPicPr preferRelativeResize="0"/>
          <p:nvPr/>
        </p:nvPicPr>
        <p:blipFill rotWithShape="1">
          <a:blip r:embed="rId6" cstate="email">
            <a:alphaModFix/>
            <a:extLst>
              <a:ext uri="{28A0092B-C50C-407E-A947-70E740481C1C}">
                <a14:useLocalDpi xmlns:a14="http://schemas.microsoft.com/office/drawing/2010/main" val="0"/>
              </a:ext>
            </a:extLst>
          </a:blip>
          <a:srcRect/>
          <a:stretch/>
        </p:blipFill>
        <p:spPr>
          <a:xfrm>
            <a:off x="85950" y="990338"/>
            <a:ext cx="2927100" cy="2766025"/>
          </a:xfrm>
          <a:prstGeom prst="flowChartOffpageConnector">
            <a:avLst/>
          </a:prstGeom>
          <a:noFill/>
          <a:ln w="9525" cap="flat" cmpd="sng">
            <a:solidFill>
              <a:schemeClr val="accent4"/>
            </a:solidFill>
            <a:prstDash val="solid"/>
            <a:round/>
            <a:headEnd type="none" w="sm" len="sm"/>
            <a:tailEnd type="none" w="sm" len="sm"/>
          </a:ln>
        </p:spPr>
      </p:pic>
      <p:sp>
        <p:nvSpPr>
          <p:cNvPr id="151" name="Google Shape;151;p23"/>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500"/>
                                        <p:tgtEl>
                                          <p:spTgt spid="145"/>
                                        </p:tgtEl>
                                        <p:attrNameLst>
                                          <p:attrName>ppt_y</p:attrName>
                                        </p:attrNameLst>
                                      </p:cBhvr>
                                      <p:tavLst>
                                        <p:tav tm="0">
                                          <p:val>
                                            <p:strVal val="#ppt_y+1"/>
                                          </p:val>
                                        </p:tav>
                                        <p:tav tm="100000">
                                          <p:val>
                                            <p:strVal val="#ppt_y"/>
                                          </p:val>
                                        </p:tav>
                                      </p:tavLst>
                                    </p:anim>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cBhvr additive="base">
                                        <p:cTn id="11" dur="1500"/>
                                        <p:tgtEl>
                                          <p:spTgt spid="147"/>
                                        </p:tgtEl>
                                        <p:attrNameLst>
                                          <p:attrName>ppt_y</p:attrName>
                                        </p:attrNameLst>
                                      </p:cBhvr>
                                      <p:tavLst>
                                        <p:tav tm="0">
                                          <p:val>
                                            <p:strVal val="#ppt_y+1"/>
                                          </p:val>
                                        </p:tav>
                                        <p:tav tm="100000">
                                          <p:val>
                                            <p:strVal val="#ppt_y"/>
                                          </p:val>
                                        </p:tav>
                                      </p:tavLst>
                                    </p:anim>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146"/>
                                        </p:tgtEl>
                                        <p:attrNameLst>
                                          <p:attrName>style.visibility</p:attrName>
                                        </p:attrNameLst>
                                      </p:cBhvr>
                                      <p:to>
                                        <p:strVal val="visible"/>
                                      </p:to>
                                    </p:set>
                                    <p:anim calcmode="lin" valueType="num">
                                      <p:cBhvr additive="base">
                                        <p:cTn id="15" dur="1500"/>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157" name="Google Shape;157;p24"/>
          <p:cNvSpPr txBox="1"/>
          <p:nvPr/>
        </p:nvSpPr>
        <p:spPr>
          <a:xfrm>
            <a:off x="137625" y="172025"/>
            <a:ext cx="4145700" cy="1754700"/>
          </a:xfrm>
          <a:prstGeom prst="rect">
            <a:avLst/>
          </a:prstGeom>
          <a:solidFill>
            <a:srgbClr val="797575">
              <a:alpha val="3966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900">
                <a:solidFill>
                  <a:schemeClr val="dk1"/>
                </a:solidFill>
                <a:latin typeface="Average"/>
                <a:ea typeface="Average"/>
                <a:cs typeface="Average"/>
                <a:sym typeface="Average"/>
              </a:rPr>
              <a:t>Fuels </a:t>
            </a:r>
            <a:endParaRPr sz="4900">
              <a:solidFill>
                <a:schemeClr val="dk1"/>
              </a:solidFill>
              <a:latin typeface="Average"/>
              <a:ea typeface="Average"/>
              <a:cs typeface="Average"/>
              <a:sym typeface="Average"/>
            </a:endParaRPr>
          </a:p>
          <a:p>
            <a:pPr marL="0" lvl="0" indent="0" algn="ctr" rtl="0">
              <a:spcBef>
                <a:spcPts val="0"/>
              </a:spcBef>
              <a:spcAft>
                <a:spcPts val="0"/>
              </a:spcAft>
              <a:buNone/>
            </a:pPr>
            <a:r>
              <a:rPr lang="en" sz="4900">
                <a:solidFill>
                  <a:schemeClr val="dk1"/>
                </a:solidFill>
                <a:latin typeface="Average"/>
                <a:ea typeface="Average"/>
                <a:cs typeface="Average"/>
                <a:sym typeface="Average"/>
              </a:rPr>
              <a:t>Management</a:t>
            </a:r>
            <a:endParaRPr sz="4900">
              <a:solidFill>
                <a:schemeClr val="dk1"/>
              </a:solidFill>
              <a:latin typeface="Average"/>
              <a:ea typeface="Average"/>
              <a:cs typeface="Average"/>
              <a:sym typeface="Average"/>
            </a:endParaRPr>
          </a:p>
          <a:p>
            <a:pPr marL="0" lvl="0" indent="0" algn="ctr" rtl="0">
              <a:spcBef>
                <a:spcPts val="0"/>
              </a:spcBef>
              <a:spcAft>
                <a:spcPts val="0"/>
              </a:spcAft>
              <a:buNone/>
            </a:pPr>
            <a:endParaRPr sz="2900">
              <a:solidFill>
                <a:schemeClr val="lt2"/>
              </a:solidFill>
              <a:latin typeface="Average"/>
              <a:ea typeface="Average"/>
              <a:cs typeface="Average"/>
              <a:sym typeface="Average"/>
            </a:endParaRPr>
          </a:p>
        </p:txBody>
      </p:sp>
      <p:sp>
        <p:nvSpPr>
          <p:cNvPr id="158" name="Google Shape;158;p24"/>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59" name="Google Shape;159;p24"/>
          <p:cNvSpPr txBox="1"/>
          <p:nvPr/>
        </p:nvSpPr>
        <p:spPr>
          <a:xfrm>
            <a:off x="795500" y="4232475"/>
            <a:ext cx="2165100" cy="692700"/>
          </a:xfrm>
          <a:prstGeom prst="rect">
            <a:avLst/>
          </a:prstGeom>
          <a:solidFill>
            <a:srgbClr val="666666">
              <a:alpha val="3855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u="sng">
                <a:solidFill>
                  <a:schemeClr val="dk1"/>
                </a:solidFill>
                <a:latin typeface="Average"/>
                <a:ea typeface="Average"/>
                <a:cs typeface="Average"/>
                <a:sym typeface="Average"/>
                <a:hlinkClick r:id="rId4">
                  <a:extLst>
                    <a:ext uri="{A12FA001-AC4F-418D-AE19-62706E023703}">
                      <ahyp:hlinkClr xmlns:ahyp="http://schemas.microsoft.com/office/drawing/2018/hyperlinkcolor" val="tx"/>
                    </a:ext>
                  </a:extLst>
                </a:hlinkClick>
              </a:rPr>
              <a:t>Video Link</a:t>
            </a:r>
            <a:endParaRPr sz="3300" u="sng">
              <a:solidFill>
                <a:schemeClr val="dk1"/>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p:cNvPicPr preferRelativeResize="0"/>
          <p:nvPr/>
        </p:nvPicPr>
        <p:blipFill rotWithShape="1">
          <a:blip r:embed="rId3" cstate="email">
            <a:alphaModFix amt="49000"/>
            <a:extLst>
              <a:ext uri="{28A0092B-C50C-407E-A947-70E740481C1C}">
                <a14:useLocalDpi xmlns:a14="http://schemas.microsoft.com/office/drawing/2010/main" val="0"/>
              </a:ext>
            </a:extLst>
          </a:blip>
          <a:srcRect/>
          <a:stretch/>
        </p:blipFill>
        <p:spPr>
          <a:xfrm>
            <a:off x="-51000" y="0"/>
            <a:ext cx="9195000" cy="5143500"/>
          </a:xfrm>
          <a:prstGeom prst="rect">
            <a:avLst/>
          </a:prstGeom>
          <a:noFill/>
          <a:ln>
            <a:noFill/>
          </a:ln>
        </p:spPr>
      </p:pic>
      <p:sp>
        <p:nvSpPr>
          <p:cNvPr id="165" name="Google Shape;165;p25"/>
          <p:cNvSpPr txBox="1"/>
          <p:nvPr/>
        </p:nvSpPr>
        <p:spPr>
          <a:xfrm>
            <a:off x="520500" y="196791"/>
            <a:ext cx="8052000" cy="8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dirty="0">
                <a:solidFill>
                  <a:schemeClr val="dk1"/>
                </a:solidFill>
                <a:latin typeface="Average"/>
                <a:ea typeface="Average"/>
                <a:cs typeface="Average"/>
                <a:sym typeface="Average"/>
              </a:rPr>
              <a:t>Grazing</a:t>
            </a:r>
            <a:endParaRPr sz="4600" dirty="0">
              <a:solidFill>
                <a:schemeClr val="dk1"/>
              </a:solidFill>
              <a:latin typeface="Average"/>
              <a:ea typeface="Average"/>
              <a:cs typeface="Average"/>
              <a:sym typeface="Average"/>
            </a:endParaRPr>
          </a:p>
          <a:p>
            <a:pPr marL="0" lvl="0" indent="0" algn="ctr" rtl="0">
              <a:spcBef>
                <a:spcPts val="0"/>
              </a:spcBef>
              <a:spcAft>
                <a:spcPts val="0"/>
              </a:spcAft>
              <a:buNone/>
            </a:pPr>
            <a:endParaRPr sz="2900" dirty="0">
              <a:solidFill>
                <a:schemeClr val="lt2"/>
              </a:solidFill>
              <a:latin typeface="Average"/>
              <a:ea typeface="Average"/>
              <a:cs typeface="Average"/>
              <a:sym typeface="Average"/>
            </a:endParaRPr>
          </a:p>
        </p:txBody>
      </p:sp>
      <p:sp>
        <p:nvSpPr>
          <p:cNvPr id="166" name="Google Shape;166;p25"/>
          <p:cNvSpPr txBox="1"/>
          <p:nvPr/>
        </p:nvSpPr>
        <p:spPr>
          <a:xfrm>
            <a:off x="4710315" y="4308026"/>
            <a:ext cx="36171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u="sng" dirty="0">
                <a:solidFill>
                  <a:schemeClr val="dk1"/>
                </a:solidFill>
                <a:latin typeface="Average"/>
                <a:ea typeface="Average"/>
                <a:cs typeface="Average"/>
                <a:sym typeface="Average"/>
                <a:hlinkClick r:id="rId4">
                  <a:extLst>
                    <a:ext uri="{A12FA001-AC4F-418D-AE19-62706E023703}">
                      <ahyp:hlinkClr xmlns:ahyp="http://schemas.microsoft.com/office/drawing/2018/hyperlinkcolor" val="tx"/>
                    </a:ext>
                  </a:extLst>
                </a:hlinkClick>
              </a:rPr>
              <a:t>Video Link</a:t>
            </a:r>
            <a:endParaRPr sz="3300" dirty="0">
              <a:solidFill>
                <a:schemeClr val="dk1"/>
              </a:solidFill>
              <a:latin typeface="Average"/>
              <a:ea typeface="Average"/>
              <a:cs typeface="Average"/>
              <a:sym typeface="Average"/>
            </a:endParaRPr>
          </a:p>
        </p:txBody>
      </p:sp>
      <p:sp>
        <p:nvSpPr>
          <p:cNvPr id="167" name="Google Shape;167;p25"/>
          <p:cNvSpPr txBox="1"/>
          <p:nvPr/>
        </p:nvSpPr>
        <p:spPr>
          <a:xfrm>
            <a:off x="267885" y="1357356"/>
            <a:ext cx="3708875" cy="2985402"/>
          </a:xfrm>
          <a:prstGeom prst="rect">
            <a:avLst/>
          </a:prstGeom>
          <a:solidFill>
            <a:srgbClr val="797575">
              <a:alpha val="39660"/>
            </a:srgbClr>
          </a:solid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600" dirty="0">
                <a:solidFill>
                  <a:schemeClr val="dk1"/>
                </a:solidFill>
                <a:latin typeface="Average"/>
                <a:ea typeface="Average"/>
                <a:cs typeface="Average"/>
                <a:sym typeface="Average"/>
              </a:rPr>
              <a:t>“Taking out the highly invasive and flammable broom weed in the area is one of the major goals for the hungry animals.”</a:t>
            </a:r>
            <a:endParaRPr sz="2600" dirty="0">
              <a:solidFill>
                <a:schemeClr val="dk1"/>
              </a:solidFill>
              <a:latin typeface="Average"/>
              <a:ea typeface="Average"/>
              <a:cs typeface="Average"/>
              <a:sym typeface="Average"/>
            </a:endParaRPr>
          </a:p>
          <a:p>
            <a:pPr marL="0" lvl="0" indent="0" algn="l" rtl="0">
              <a:spcBef>
                <a:spcPts val="0"/>
              </a:spcBef>
              <a:spcAft>
                <a:spcPts val="0"/>
              </a:spcAft>
              <a:buNone/>
            </a:pPr>
            <a:r>
              <a:rPr lang="en" sz="2600" dirty="0">
                <a:solidFill>
                  <a:schemeClr val="dk1"/>
                </a:solidFill>
                <a:latin typeface="Average"/>
                <a:ea typeface="Average"/>
                <a:cs typeface="Average"/>
                <a:sym typeface="Average"/>
              </a:rPr>
              <a:t>-Chico Enterprise-Record</a:t>
            </a:r>
            <a:endParaRPr sz="2600" dirty="0">
              <a:solidFill>
                <a:schemeClr val="dk1"/>
              </a:solidFill>
              <a:latin typeface="Average"/>
              <a:ea typeface="Average"/>
              <a:cs typeface="Average"/>
              <a:sym typeface="Average"/>
            </a:endParaRPr>
          </a:p>
        </p:txBody>
      </p:sp>
      <p:sp>
        <p:nvSpPr>
          <p:cNvPr id="169" name="Google Shape;169;p25"/>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3" name="Picture 2" descr="A picture containing grass, outdoor, mammal, field&#10;&#10;Description automatically generated">
            <a:extLst>
              <a:ext uri="{FF2B5EF4-FFF2-40B4-BE49-F238E27FC236}">
                <a16:creationId xmlns:a16="http://schemas.microsoft.com/office/drawing/2014/main" id="{A8283133-EA63-4EF0-BB06-CA741B1DFFE1}"/>
              </a:ext>
            </a:extLst>
          </p:cNvPr>
          <p:cNvPicPr>
            <a:picLocks noChangeAspect="1"/>
          </p:cNvPicPr>
          <p:nvPr/>
        </p:nvPicPr>
        <p:blipFill rotWithShape="1">
          <a:blip r:embed="rId5"/>
          <a:srcRect l="19184" t="6857" r="4699" b="31458"/>
          <a:stretch/>
        </p:blipFill>
        <p:spPr>
          <a:xfrm>
            <a:off x="4043440" y="1357356"/>
            <a:ext cx="4832675" cy="29854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173"/>
        <p:cNvGrpSpPr/>
        <p:nvPr/>
      </p:nvGrpSpPr>
      <p:grpSpPr>
        <a:xfrm>
          <a:off x="0" y="0"/>
          <a:ext cx="0" cy="0"/>
          <a:chOff x="0" y="0"/>
          <a:chExt cx="0" cy="0"/>
        </a:xfrm>
      </p:grpSpPr>
      <p:pic>
        <p:nvPicPr>
          <p:cNvPr id="174" name="Google Shape;174;p26"/>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714375" y="0"/>
            <a:ext cx="7715250" cy="5143500"/>
          </a:xfrm>
          <a:prstGeom prst="rect">
            <a:avLst/>
          </a:prstGeom>
          <a:noFill/>
          <a:ln>
            <a:noFill/>
          </a:ln>
        </p:spPr>
      </p:pic>
      <p:sp>
        <p:nvSpPr>
          <p:cNvPr id="175" name="Google Shape;175;p26"/>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7"/>
          <p:cNvPicPr preferRelativeResize="0"/>
          <p:nvPr/>
        </p:nvPicPr>
        <p:blipFill>
          <a:blip r:embed="rId3" cstate="email">
            <a:alphaModFix amt="54000"/>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
        <p:nvSpPr>
          <p:cNvPr id="181" name="Google Shape;181;p27"/>
          <p:cNvSpPr txBox="1"/>
          <p:nvPr/>
        </p:nvSpPr>
        <p:spPr>
          <a:xfrm>
            <a:off x="546000" y="163000"/>
            <a:ext cx="8052000" cy="6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a:solidFill>
                  <a:schemeClr val="dk1"/>
                </a:solidFill>
                <a:latin typeface="Average"/>
                <a:ea typeface="Average"/>
                <a:cs typeface="Average"/>
                <a:sym typeface="Average"/>
              </a:rPr>
              <a:t>Prescribed Fire </a:t>
            </a:r>
            <a:endParaRPr sz="4600">
              <a:solidFill>
                <a:schemeClr val="dk1"/>
              </a:solidFill>
              <a:latin typeface="Average"/>
              <a:ea typeface="Average"/>
              <a:cs typeface="Average"/>
              <a:sym typeface="Average"/>
            </a:endParaRPr>
          </a:p>
          <a:p>
            <a:pPr marL="0" lvl="0" indent="0" algn="ctr" rtl="0">
              <a:spcBef>
                <a:spcPts val="0"/>
              </a:spcBef>
              <a:spcAft>
                <a:spcPts val="0"/>
              </a:spcAft>
              <a:buNone/>
            </a:pPr>
            <a:endParaRPr sz="2900">
              <a:solidFill>
                <a:schemeClr val="lt2"/>
              </a:solidFill>
              <a:latin typeface="Average"/>
              <a:ea typeface="Average"/>
              <a:cs typeface="Average"/>
              <a:sym typeface="Average"/>
            </a:endParaRPr>
          </a:p>
        </p:txBody>
      </p:sp>
      <p:sp>
        <p:nvSpPr>
          <p:cNvPr id="182" name="Google Shape;182;p27"/>
          <p:cNvSpPr txBox="1"/>
          <p:nvPr/>
        </p:nvSpPr>
        <p:spPr>
          <a:xfrm>
            <a:off x="213350" y="4182025"/>
            <a:ext cx="37680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u="sng">
                <a:solidFill>
                  <a:schemeClr val="hlink"/>
                </a:solidFill>
                <a:latin typeface="Average"/>
                <a:ea typeface="Average"/>
                <a:cs typeface="Average"/>
                <a:sym typeface="Average"/>
                <a:hlinkClick r:id="rId4"/>
              </a:rPr>
              <a:t>Video Link</a:t>
            </a:r>
            <a:endParaRPr sz="3300" u="sng">
              <a:solidFill>
                <a:schemeClr val="accent5"/>
              </a:solidFill>
              <a:latin typeface="Average"/>
              <a:ea typeface="Average"/>
              <a:cs typeface="Average"/>
              <a:sym typeface="Average"/>
            </a:endParaRPr>
          </a:p>
        </p:txBody>
      </p:sp>
      <p:pic>
        <p:nvPicPr>
          <p:cNvPr id="183" name="Google Shape;183;p27"/>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4142450" y="1172775"/>
            <a:ext cx="4842175" cy="3809800"/>
          </a:xfrm>
          <a:prstGeom prst="rect">
            <a:avLst/>
          </a:prstGeom>
          <a:noFill/>
          <a:ln>
            <a:noFill/>
          </a:ln>
        </p:spPr>
      </p:pic>
      <p:pic>
        <p:nvPicPr>
          <p:cNvPr id="184" name="Google Shape;184;p27"/>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139250" y="1172775"/>
            <a:ext cx="3916201" cy="2937151"/>
          </a:xfrm>
          <a:prstGeom prst="rect">
            <a:avLst/>
          </a:prstGeom>
          <a:noFill/>
          <a:ln>
            <a:noFill/>
          </a:ln>
        </p:spPr>
      </p:pic>
      <p:sp>
        <p:nvSpPr>
          <p:cNvPr id="185" name="Google Shape;185;p27"/>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p:nvPr/>
        </p:nvSpPr>
        <p:spPr>
          <a:xfrm>
            <a:off x="546000" y="151000"/>
            <a:ext cx="80520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600">
                <a:solidFill>
                  <a:schemeClr val="dk1"/>
                </a:solidFill>
                <a:latin typeface="Average"/>
                <a:ea typeface="Average"/>
                <a:cs typeface="Average"/>
                <a:sym typeface="Average"/>
              </a:rPr>
              <a:t>Wildfire Ready Raccoon</a:t>
            </a:r>
            <a:endParaRPr sz="4600">
              <a:solidFill>
                <a:schemeClr val="dk1"/>
              </a:solidFill>
              <a:latin typeface="Average"/>
              <a:ea typeface="Average"/>
              <a:cs typeface="Average"/>
              <a:sym typeface="Average"/>
            </a:endParaRPr>
          </a:p>
          <a:p>
            <a:pPr marL="0" lvl="0" indent="0" algn="ctr" rtl="0">
              <a:spcBef>
                <a:spcPts val="0"/>
              </a:spcBef>
              <a:spcAft>
                <a:spcPts val="0"/>
              </a:spcAft>
              <a:buNone/>
            </a:pPr>
            <a:r>
              <a:rPr lang="en" sz="2900">
                <a:solidFill>
                  <a:schemeClr val="lt2"/>
                </a:solidFill>
                <a:latin typeface="Average"/>
                <a:ea typeface="Average"/>
                <a:cs typeface="Average"/>
                <a:sym typeface="Average"/>
              </a:rPr>
              <a:t>Sharing fire-safe messages and fun since 2008!</a:t>
            </a:r>
            <a:endParaRPr sz="2900">
              <a:solidFill>
                <a:schemeClr val="lt2"/>
              </a:solidFill>
              <a:latin typeface="Average"/>
              <a:ea typeface="Average"/>
              <a:cs typeface="Average"/>
              <a:sym typeface="Average"/>
            </a:endParaRPr>
          </a:p>
        </p:txBody>
      </p:sp>
      <p:sp>
        <p:nvSpPr>
          <p:cNvPr id="191" name="Google Shape;191;p28"/>
          <p:cNvSpPr txBox="1"/>
          <p:nvPr/>
        </p:nvSpPr>
        <p:spPr>
          <a:xfrm>
            <a:off x="664650" y="1490200"/>
            <a:ext cx="4393500" cy="26475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4000">
                <a:solidFill>
                  <a:schemeClr val="lt2"/>
                </a:solidFill>
                <a:latin typeface="Average"/>
                <a:ea typeface="Average"/>
                <a:cs typeface="Average"/>
                <a:sym typeface="Average"/>
              </a:rPr>
              <a:t>“I’m a raccoon livin’ in Paradise. I’m ready, are you ready?”</a:t>
            </a:r>
            <a:endParaRPr sz="4000">
              <a:solidFill>
                <a:schemeClr val="lt2"/>
              </a:solidFill>
              <a:latin typeface="Average"/>
              <a:ea typeface="Average"/>
              <a:cs typeface="Average"/>
              <a:sym typeface="Average"/>
            </a:endParaRPr>
          </a:p>
        </p:txBody>
      </p:sp>
      <p:sp>
        <p:nvSpPr>
          <p:cNvPr id="192" name="Google Shape;192;p28"/>
          <p:cNvSpPr txBox="1"/>
          <p:nvPr/>
        </p:nvSpPr>
        <p:spPr>
          <a:xfrm>
            <a:off x="664650" y="4256425"/>
            <a:ext cx="43935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latin typeface="Average"/>
                <a:ea typeface="Average"/>
                <a:cs typeface="Average"/>
                <a:sym typeface="Average"/>
              </a:rPr>
              <a:t>Watch here:</a:t>
            </a:r>
            <a:endParaRPr sz="2000">
              <a:solidFill>
                <a:schemeClr val="dk1"/>
              </a:solidFill>
              <a:latin typeface="Average"/>
              <a:ea typeface="Average"/>
              <a:cs typeface="Average"/>
              <a:sym typeface="Average"/>
            </a:endParaRPr>
          </a:p>
          <a:p>
            <a:pPr marL="0" lvl="0" indent="0" algn="l" rtl="0">
              <a:spcBef>
                <a:spcPts val="0"/>
              </a:spcBef>
              <a:spcAft>
                <a:spcPts val="0"/>
              </a:spcAft>
              <a:buNone/>
            </a:pPr>
            <a:r>
              <a:rPr lang="en" sz="1900" u="sng">
                <a:solidFill>
                  <a:schemeClr val="accent4"/>
                </a:solidFill>
                <a:latin typeface="Average"/>
                <a:ea typeface="Average"/>
                <a:cs typeface="Average"/>
                <a:sym typeface="Average"/>
                <a:hlinkClick r:id="rId3">
                  <a:extLst>
                    <a:ext uri="{A12FA001-AC4F-418D-AE19-62706E023703}">
                      <ahyp:hlinkClr xmlns:ahyp="http://schemas.microsoft.com/office/drawing/2018/hyperlinkcolor" val="tx"/>
                    </a:ext>
                  </a:extLst>
                </a:hlinkClick>
              </a:rPr>
              <a:t>The Official Wildfire Ready Raccoon Rap</a:t>
            </a:r>
            <a:endParaRPr sz="2200">
              <a:solidFill>
                <a:schemeClr val="accent4"/>
              </a:solidFill>
              <a:latin typeface="Average"/>
              <a:ea typeface="Average"/>
              <a:cs typeface="Average"/>
              <a:sym typeface="Average"/>
            </a:endParaRPr>
          </a:p>
        </p:txBody>
      </p:sp>
      <p:pic>
        <p:nvPicPr>
          <p:cNvPr id="193" name="Google Shape;193;p28"/>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a:off x="5333839" y="1490200"/>
            <a:ext cx="3264160" cy="3557425"/>
          </a:xfrm>
          <a:prstGeom prst="rect">
            <a:avLst/>
          </a:prstGeom>
          <a:noFill/>
          <a:ln>
            <a:noFill/>
          </a:ln>
        </p:spPr>
      </p:pic>
      <p:sp>
        <p:nvSpPr>
          <p:cNvPr id="194" name="Google Shape;194;p28"/>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9"/>
          <p:cNvPicPr preferRelativeResize="0"/>
          <p:nvPr/>
        </p:nvPicPr>
        <p:blipFill rotWithShape="1">
          <a:blip r:embed="rId3" cstate="email">
            <a:alphaModFix/>
            <a:extLst>
              <a:ext uri="{28A0092B-C50C-407E-A947-70E740481C1C}">
                <a14:useLocalDpi xmlns:a14="http://schemas.microsoft.com/office/drawing/2010/main" val="0"/>
              </a:ext>
            </a:extLst>
          </a:blip>
          <a:srcRect l="6343" t="3428" r="8055"/>
          <a:stretch/>
        </p:blipFill>
        <p:spPr>
          <a:xfrm>
            <a:off x="2435518" y="0"/>
            <a:ext cx="6800357" cy="5143500"/>
          </a:xfrm>
          <a:prstGeom prst="rect">
            <a:avLst/>
          </a:prstGeom>
          <a:noFill/>
          <a:ln>
            <a:noFill/>
          </a:ln>
        </p:spPr>
      </p:pic>
      <p:sp>
        <p:nvSpPr>
          <p:cNvPr id="200" name="Google Shape;200;p29"/>
          <p:cNvSpPr txBox="1"/>
          <p:nvPr/>
        </p:nvSpPr>
        <p:spPr>
          <a:xfrm>
            <a:off x="5039650" y="2094600"/>
            <a:ext cx="15921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Average"/>
                <a:ea typeface="Average"/>
                <a:cs typeface="Average"/>
                <a:sym typeface="Average"/>
              </a:rPr>
              <a:t>Wildfire</a:t>
            </a:r>
            <a:endParaRPr sz="2500" b="1">
              <a:latin typeface="Average"/>
              <a:ea typeface="Average"/>
              <a:cs typeface="Average"/>
              <a:sym typeface="Average"/>
            </a:endParaRPr>
          </a:p>
          <a:p>
            <a:pPr marL="0" lvl="0" indent="0" algn="ctr" rtl="0">
              <a:spcBef>
                <a:spcPts val="0"/>
              </a:spcBef>
              <a:spcAft>
                <a:spcPts val="0"/>
              </a:spcAft>
              <a:buNone/>
            </a:pPr>
            <a:r>
              <a:rPr lang="en" sz="2500" b="1">
                <a:latin typeface="Average"/>
                <a:ea typeface="Average"/>
                <a:cs typeface="Average"/>
                <a:sym typeface="Average"/>
              </a:rPr>
              <a:t>Mitigation</a:t>
            </a:r>
            <a:endParaRPr sz="2500" b="1">
              <a:latin typeface="Average"/>
              <a:ea typeface="Average"/>
              <a:cs typeface="Average"/>
              <a:sym typeface="Average"/>
            </a:endParaRPr>
          </a:p>
        </p:txBody>
      </p:sp>
      <p:sp>
        <p:nvSpPr>
          <p:cNvPr id="201" name="Google Shape;201;p29"/>
          <p:cNvSpPr txBox="1"/>
          <p:nvPr/>
        </p:nvSpPr>
        <p:spPr>
          <a:xfrm>
            <a:off x="112675" y="1786800"/>
            <a:ext cx="2449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4"/>
                </a:solidFill>
                <a:latin typeface="Average"/>
                <a:ea typeface="Average"/>
                <a:cs typeface="Average"/>
                <a:sym typeface="Average"/>
              </a:rPr>
              <a:t>What new ideas do you have?</a:t>
            </a:r>
            <a:endParaRPr sz="3000">
              <a:solidFill>
                <a:schemeClr val="accent4"/>
              </a:solidFill>
              <a:latin typeface="Average"/>
              <a:ea typeface="Average"/>
              <a:cs typeface="Average"/>
              <a:sym typeface="Average"/>
            </a:endParaRPr>
          </a:p>
        </p:txBody>
      </p:sp>
      <p:sp>
        <p:nvSpPr>
          <p:cNvPr id="202" name="Google Shape;202;p29"/>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0"/>
          <p:cNvPicPr preferRelativeResize="0"/>
          <p:nvPr/>
        </p:nvPicPr>
        <p:blipFill rotWithShape="1">
          <a:blip r:embed="rId3" cstate="email">
            <a:alphaModFix amt="40000"/>
            <a:extLst>
              <a:ext uri="{28A0092B-C50C-407E-A947-70E740481C1C}">
                <a14:useLocalDpi xmlns:a14="http://schemas.microsoft.com/office/drawing/2010/main" val="0"/>
              </a:ext>
            </a:extLst>
          </a:blip>
          <a:srcRect/>
          <a:stretch/>
        </p:blipFill>
        <p:spPr>
          <a:xfrm>
            <a:off x="-331501" y="-196791"/>
            <a:ext cx="9475501" cy="5340291"/>
          </a:xfrm>
          <a:prstGeom prst="rect">
            <a:avLst/>
          </a:prstGeom>
          <a:noFill/>
          <a:ln>
            <a:noFill/>
          </a:ln>
        </p:spPr>
      </p:pic>
      <p:sp>
        <p:nvSpPr>
          <p:cNvPr id="208" name="Google Shape;208;p30"/>
          <p:cNvSpPr txBox="1"/>
          <p:nvPr/>
        </p:nvSpPr>
        <p:spPr>
          <a:xfrm>
            <a:off x="1355575" y="405300"/>
            <a:ext cx="6604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chemeClr val="lt2"/>
                </a:solidFill>
                <a:latin typeface="Average"/>
                <a:ea typeface="Average"/>
                <a:cs typeface="Average"/>
                <a:sym typeface="Average"/>
              </a:rPr>
              <a:t>START - STOP - CONTINUE</a:t>
            </a:r>
            <a:endParaRPr sz="3800">
              <a:solidFill>
                <a:schemeClr val="lt2"/>
              </a:solidFill>
              <a:latin typeface="Average"/>
              <a:ea typeface="Average"/>
              <a:cs typeface="Average"/>
              <a:sym typeface="Average"/>
            </a:endParaRPr>
          </a:p>
        </p:txBody>
      </p:sp>
      <p:sp>
        <p:nvSpPr>
          <p:cNvPr id="209" name="Google Shape;209;p30"/>
          <p:cNvSpPr txBox="1"/>
          <p:nvPr/>
        </p:nvSpPr>
        <p:spPr>
          <a:xfrm>
            <a:off x="472000" y="1106203"/>
            <a:ext cx="64575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solidFill>
                  <a:schemeClr val="lt2"/>
                </a:solidFill>
                <a:latin typeface="Average"/>
                <a:ea typeface="Average"/>
                <a:cs typeface="Average"/>
                <a:sym typeface="Average"/>
              </a:rPr>
              <a:t>- What actions could more people START doing to strengthen the community to wildfires?</a:t>
            </a:r>
            <a:endParaRPr sz="2500" dirty="0">
              <a:solidFill>
                <a:schemeClr val="lt2"/>
              </a:solidFill>
              <a:latin typeface="Average"/>
              <a:ea typeface="Average"/>
              <a:cs typeface="Average"/>
              <a:sym typeface="Average"/>
            </a:endParaRPr>
          </a:p>
          <a:p>
            <a:pPr marL="0" lvl="0" indent="0" algn="l" rtl="0">
              <a:spcBef>
                <a:spcPts val="0"/>
              </a:spcBef>
              <a:spcAft>
                <a:spcPts val="0"/>
              </a:spcAft>
              <a:buNone/>
            </a:pPr>
            <a:endParaRPr sz="2500" dirty="0">
              <a:solidFill>
                <a:schemeClr val="lt2"/>
              </a:solidFill>
              <a:latin typeface="Average"/>
              <a:ea typeface="Average"/>
              <a:cs typeface="Average"/>
              <a:sym typeface="Average"/>
            </a:endParaRPr>
          </a:p>
          <a:p>
            <a:pPr marL="0" lvl="0" indent="0" algn="l" rtl="0">
              <a:spcBef>
                <a:spcPts val="0"/>
              </a:spcBef>
              <a:spcAft>
                <a:spcPts val="0"/>
              </a:spcAft>
              <a:buNone/>
            </a:pPr>
            <a:r>
              <a:rPr lang="en" sz="2500" dirty="0">
                <a:solidFill>
                  <a:schemeClr val="lt2"/>
                </a:solidFill>
                <a:latin typeface="Average"/>
                <a:ea typeface="Average"/>
                <a:cs typeface="Average"/>
                <a:sym typeface="Average"/>
              </a:rPr>
              <a:t>- What could lead to a wildfire that people should STOP doing?</a:t>
            </a:r>
            <a:endParaRPr sz="2500" dirty="0">
              <a:solidFill>
                <a:schemeClr val="lt2"/>
              </a:solidFill>
              <a:latin typeface="Average"/>
              <a:ea typeface="Average"/>
              <a:cs typeface="Average"/>
              <a:sym typeface="Average"/>
            </a:endParaRPr>
          </a:p>
          <a:p>
            <a:pPr marL="0" lvl="0" indent="0" algn="l" rtl="0">
              <a:spcBef>
                <a:spcPts val="0"/>
              </a:spcBef>
              <a:spcAft>
                <a:spcPts val="0"/>
              </a:spcAft>
              <a:buNone/>
            </a:pPr>
            <a:endParaRPr sz="2500" dirty="0">
              <a:solidFill>
                <a:schemeClr val="lt2"/>
              </a:solidFill>
              <a:latin typeface="Average"/>
              <a:ea typeface="Average"/>
              <a:cs typeface="Average"/>
              <a:sym typeface="Average"/>
            </a:endParaRPr>
          </a:p>
          <a:p>
            <a:pPr marL="0" lvl="0" indent="0" algn="l" rtl="0">
              <a:spcBef>
                <a:spcPts val="0"/>
              </a:spcBef>
              <a:spcAft>
                <a:spcPts val="0"/>
              </a:spcAft>
              <a:buNone/>
            </a:pPr>
            <a:r>
              <a:rPr lang="en" sz="2500" dirty="0">
                <a:solidFill>
                  <a:schemeClr val="lt2"/>
                </a:solidFill>
                <a:latin typeface="Average"/>
                <a:ea typeface="Average"/>
                <a:cs typeface="Average"/>
                <a:sym typeface="Average"/>
              </a:rPr>
              <a:t>- What mitigation actions are already happening that should CONTINUE?</a:t>
            </a:r>
            <a:endParaRPr sz="2500" dirty="0">
              <a:solidFill>
                <a:schemeClr val="lt2"/>
              </a:solidFill>
              <a:latin typeface="Average"/>
              <a:ea typeface="Average"/>
              <a:cs typeface="Average"/>
              <a:sym typeface="Average"/>
            </a:endParaRPr>
          </a:p>
          <a:p>
            <a:pPr marL="0" lvl="0" indent="0" algn="l" rtl="0">
              <a:spcBef>
                <a:spcPts val="0"/>
              </a:spcBef>
              <a:spcAft>
                <a:spcPts val="0"/>
              </a:spcAft>
              <a:buNone/>
            </a:pPr>
            <a:endParaRPr sz="1900" dirty="0">
              <a:solidFill>
                <a:schemeClr val="lt2"/>
              </a:solidFill>
              <a:latin typeface="Average"/>
              <a:ea typeface="Average"/>
              <a:cs typeface="Average"/>
              <a:sym typeface="Average"/>
            </a:endParaRPr>
          </a:p>
          <a:p>
            <a:pPr marL="0" lvl="0" indent="0" algn="l" rtl="0">
              <a:spcBef>
                <a:spcPts val="0"/>
              </a:spcBef>
              <a:spcAft>
                <a:spcPts val="0"/>
              </a:spcAft>
              <a:buNone/>
            </a:pPr>
            <a:endParaRPr dirty="0">
              <a:latin typeface="Average"/>
              <a:ea typeface="Average"/>
              <a:cs typeface="Average"/>
              <a:sym typeface="Average"/>
            </a:endParaRPr>
          </a:p>
        </p:txBody>
      </p:sp>
      <p:sp>
        <p:nvSpPr>
          <p:cNvPr id="210" name="Google Shape;210;p30"/>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1000"/>
                                        <p:tgtEl>
                                          <p:spTgt spid="208"/>
                                        </p:tgtEl>
                                        <p:attrNameLst>
                                          <p:attrName>ppt_w</p:attrName>
                                        </p:attrNameLst>
                                      </p:cBhvr>
                                      <p:tavLst>
                                        <p:tav tm="0">
                                          <p:val>
                                            <p:strVal val="0"/>
                                          </p:val>
                                        </p:tav>
                                        <p:tav tm="100000">
                                          <p:val>
                                            <p:strVal val="#ppt_w"/>
                                          </p:val>
                                        </p:tav>
                                      </p:tavLst>
                                    </p:anim>
                                    <p:anim calcmode="lin" valueType="num">
                                      <p:cBhvr additive="base">
                                        <p:cTn id="8" dur="1000"/>
                                        <p:tgtEl>
                                          <p:spTgt spid="2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206275" y="229575"/>
            <a:ext cx="4866900" cy="142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a:solidFill>
                  <a:schemeClr val="accent4"/>
                </a:solidFill>
                <a:latin typeface="Average"/>
                <a:ea typeface="Average"/>
                <a:cs typeface="Average"/>
                <a:sym typeface="Average"/>
              </a:rPr>
              <a:t>TakeAction </a:t>
            </a:r>
            <a:endParaRPr sz="3900">
              <a:solidFill>
                <a:schemeClr val="accent4"/>
              </a:solidFill>
              <a:latin typeface="Average"/>
              <a:ea typeface="Average"/>
              <a:cs typeface="Average"/>
              <a:sym typeface="Average"/>
            </a:endParaRPr>
          </a:p>
          <a:p>
            <a:pPr marL="0" lvl="0" indent="0" algn="ctr" rtl="0">
              <a:spcBef>
                <a:spcPts val="0"/>
              </a:spcBef>
              <a:spcAft>
                <a:spcPts val="0"/>
              </a:spcAft>
              <a:buNone/>
            </a:pPr>
            <a:r>
              <a:rPr lang="en" sz="3900">
                <a:solidFill>
                  <a:schemeClr val="accent4"/>
                </a:solidFill>
                <a:latin typeface="Average"/>
                <a:ea typeface="Average"/>
                <a:cs typeface="Average"/>
                <a:sym typeface="Average"/>
              </a:rPr>
              <a:t>Teen Program</a:t>
            </a:r>
            <a:endParaRPr sz="3900">
              <a:solidFill>
                <a:schemeClr val="accent4"/>
              </a:solidFill>
              <a:latin typeface="Average"/>
              <a:ea typeface="Average"/>
              <a:cs typeface="Average"/>
              <a:sym typeface="Average"/>
            </a:endParaRPr>
          </a:p>
          <a:p>
            <a:pPr marL="0" lvl="0" indent="0" algn="ctr" rtl="0">
              <a:spcBef>
                <a:spcPts val="0"/>
              </a:spcBef>
              <a:spcAft>
                <a:spcPts val="0"/>
              </a:spcAft>
              <a:buNone/>
            </a:pPr>
            <a:endParaRPr sz="2500">
              <a:solidFill>
                <a:schemeClr val="accent4"/>
              </a:solidFill>
              <a:latin typeface="Average"/>
              <a:ea typeface="Average"/>
              <a:cs typeface="Average"/>
              <a:sym typeface="Average"/>
            </a:endParaRPr>
          </a:p>
          <a:p>
            <a:pPr marL="0" lvl="0" indent="0" algn="l" rtl="0">
              <a:spcBef>
                <a:spcPts val="0"/>
              </a:spcBef>
              <a:spcAft>
                <a:spcPts val="0"/>
              </a:spcAft>
              <a:buNone/>
            </a:pPr>
            <a:endParaRPr/>
          </a:p>
        </p:txBody>
      </p:sp>
      <p:sp>
        <p:nvSpPr>
          <p:cNvPr id="216" name="Google Shape;216;p31"/>
          <p:cNvSpPr txBox="1"/>
          <p:nvPr/>
        </p:nvSpPr>
        <p:spPr>
          <a:xfrm>
            <a:off x="118375" y="1475950"/>
            <a:ext cx="5042700" cy="32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dk1"/>
                </a:solidFill>
                <a:latin typeface="Average"/>
                <a:ea typeface="Average"/>
                <a:cs typeface="Average"/>
                <a:sym typeface="Average"/>
              </a:rPr>
              <a:t>Project Categories:</a:t>
            </a:r>
            <a:endParaRPr sz="3100">
              <a:solidFill>
                <a:schemeClr val="dk1"/>
              </a:solidFill>
              <a:latin typeface="Average"/>
              <a:ea typeface="Average"/>
              <a:cs typeface="Average"/>
              <a:sym typeface="Average"/>
            </a:endParaRPr>
          </a:p>
          <a:p>
            <a:pPr marL="457200" lvl="0" indent="-425450" algn="l" rtl="0">
              <a:spcBef>
                <a:spcPts val="0"/>
              </a:spcBef>
              <a:spcAft>
                <a:spcPts val="0"/>
              </a:spcAft>
              <a:buClr>
                <a:schemeClr val="lt2"/>
              </a:buClr>
              <a:buSzPts val="3100"/>
              <a:buFont typeface="Average"/>
              <a:buAutoNum type="arabicParenR"/>
            </a:pPr>
            <a:r>
              <a:rPr lang="en" sz="3100">
                <a:solidFill>
                  <a:schemeClr val="lt2"/>
                </a:solidFill>
                <a:latin typeface="Average"/>
                <a:ea typeface="Average"/>
                <a:cs typeface="Average"/>
                <a:sym typeface="Average"/>
              </a:rPr>
              <a:t>Risk reduction</a:t>
            </a:r>
            <a:endParaRPr sz="3100">
              <a:solidFill>
                <a:schemeClr val="lt2"/>
              </a:solidFill>
              <a:latin typeface="Average"/>
              <a:ea typeface="Average"/>
              <a:cs typeface="Average"/>
              <a:sym typeface="Average"/>
            </a:endParaRPr>
          </a:p>
          <a:p>
            <a:pPr marL="457200" lvl="0" indent="-425450" algn="l" rtl="0">
              <a:spcBef>
                <a:spcPts val="0"/>
              </a:spcBef>
              <a:spcAft>
                <a:spcPts val="0"/>
              </a:spcAft>
              <a:buClr>
                <a:schemeClr val="lt2"/>
              </a:buClr>
              <a:buSzPts val="3100"/>
              <a:buFont typeface="Average"/>
              <a:buAutoNum type="arabicParenR"/>
            </a:pPr>
            <a:r>
              <a:rPr lang="en" sz="3100">
                <a:solidFill>
                  <a:schemeClr val="lt2"/>
                </a:solidFill>
                <a:latin typeface="Average"/>
                <a:ea typeface="Average"/>
                <a:cs typeface="Average"/>
                <a:sym typeface="Average"/>
              </a:rPr>
              <a:t>Evacuation planning </a:t>
            </a:r>
            <a:endParaRPr sz="3100">
              <a:solidFill>
                <a:schemeClr val="lt2"/>
              </a:solidFill>
              <a:latin typeface="Average"/>
              <a:ea typeface="Average"/>
              <a:cs typeface="Average"/>
              <a:sym typeface="Average"/>
            </a:endParaRPr>
          </a:p>
          <a:p>
            <a:pPr marL="457200" lvl="0" indent="-425450" algn="l" rtl="0">
              <a:spcBef>
                <a:spcPts val="0"/>
              </a:spcBef>
              <a:spcAft>
                <a:spcPts val="0"/>
              </a:spcAft>
              <a:buClr>
                <a:schemeClr val="lt2"/>
              </a:buClr>
              <a:buSzPts val="3100"/>
              <a:buFont typeface="Average"/>
              <a:buAutoNum type="arabicParenR"/>
            </a:pPr>
            <a:r>
              <a:rPr lang="en" sz="3100">
                <a:solidFill>
                  <a:schemeClr val="lt2"/>
                </a:solidFill>
                <a:latin typeface="Average"/>
                <a:ea typeface="Average"/>
                <a:cs typeface="Average"/>
                <a:sym typeface="Average"/>
              </a:rPr>
              <a:t>Help community first responders</a:t>
            </a:r>
            <a:endParaRPr sz="3100">
              <a:solidFill>
                <a:schemeClr val="lt2"/>
              </a:solidFill>
              <a:latin typeface="Average"/>
              <a:ea typeface="Average"/>
              <a:cs typeface="Average"/>
              <a:sym typeface="Average"/>
            </a:endParaRPr>
          </a:p>
          <a:p>
            <a:pPr marL="457200" lvl="0" indent="-425450" algn="l" rtl="0">
              <a:spcBef>
                <a:spcPts val="0"/>
              </a:spcBef>
              <a:spcAft>
                <a:spcPts val="0"/>
              </a:spcAft>
              <a:buClr>
                <a:schemeClr val="lt2"/>
              </a:buClr>
              <a:buSzPts val="3100"/>
              <a:buFont typeface="Average"/>
              <a:buAutoNum type="arabicParenR"/>
            </a:pPr>
            <a:r>
              <a:rPr lang="en" sz="3100">
                <a:solidFill>
                  <a:schemeClr val="lt2"/>
                </a:solidFill>
                <a:latin typeface="Average"/>
                <a:ea typeface="Average"/>
                <a:cs typeface="Average"/>
                <a:sym typeface="Average"/>
              </a:rPr>
              <a:t>Educational outreach</a:t>
            </a:r>
            <a:endParaRPr sz="3100">
              <a:solidFill>
                <a:schemeClr val="lt2"/>
              </a:solidFill>
              <a:latin typeface="Average"/>
              <a:ea typeface="Average"/>
              <a:cs typeface="Average"/>
              <a:sym typeface="Average"/>
            </a:endParaRPr>
          </a:p>
          <a:p>
            <a:pPr marL="457200" lvl="0" indent="-425450" algn="l" rtl="0">
              <a:spcBef>
                <a:spcPts val="0"/>
              </a:spcBef>
              <a:spcAft>
                <a:spcPts val="0"/>
              </a:spcAft>
              <a:buClr>
                <a:schemeClr val="lt2"/>
              </a:buClr>
              <a:buSzPts val="3100"/>
              <a:buFont typeface="Average"/>
              <a:buAutoNum type="arabicParenR"/>
            </a:pPr>
            <a:r>
              <a:rPr lang="en" sz="3100">
                <a:solidFill>
                  <a:schemeClr val="lt2"/>
                </a:solidFill>
                <a:latin typeface="Average"/>
                <a:ea typeface="Average"/>
                <a:cs typeface="Average"/>
                <a:sym typeface="Average"/>
              </a:rPr>
              <a:t>Post-fire impacts</a:t>
            </a:r>
            <a:endParaRPr sz="3100">
              <a:solidFill>
                <a:schemeClr val="lt2"/>
              </a:solidFill>
              <a:latin typeface="Average"/>
              <a:ea typeface="Average"/>
              <a:cs typeface="Average"/>
              <a:sym typeface="Average"/>
            </a:endParaRPr>
          </a:p>
          <a:p>
            <a:pPr marL="457200" lvl="0" indent="0" algn="l" rtl="0">
              <a:spcBef>
                <a:spcPts val="0"/>
              </a:spcBef>
              <a:spcAft>
                <a:spcPts val="0"/>
              </a:spcAft>
              <a:buNone/>
            </a:pPr>
            <a:endParaRPr sz="2200">
              <a:solidFill>
                <a:schemeClr val="lt2"/>
              </a:solidFill>
              <a:latin typeface="Average"/>
              <a:ea typeface="Average"/>
              <a:cs typeface="Average"/>
              <a:sym typeface="Average"/>
            </a:endParaRPr>
          </a:p>
        </p:txBody>
      </p:sp>
      <p:pic>
        <p:nvPicPr>
          <p:cNvPr id="217" name="Google Shape;217;p3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248987" y="0"/>
            <a:ext cx="3973563" cy="5143500"/>
          </a:xfrm>
          <a:prstGeom prst="rect">
            <a:avLst/>
          </a:prstGeom>
          <a:noFill/>
          <a:ln>
            <a:noFill/>
          </a:ln>
        </p:spPr>
      </p:pic>
      <p:sp>
        <p:nvSpPr>
          <p:cNvPr id="218" name="Google Shape;218;p31"/>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3" cstate="screen">
            <a:alphaModFix amt="24000"/>
            <a:extLst>
              <a:ext uri="{28A0092B-C50C-407E-A947-70E740481C1C}">
                <a14:useLocalDpi xmlns:a14="http://schemas.microsoft.com/office/drawing/2010/main"/>
              </a:ext>
            </a:extLst>
          </a:blip>
          <a:srcRect/>
          <a:stretch/>
        </p:blipFill>
        <p:spPr>
          <a:xfrm>
            <a:off x="0" y="-1"/>
            <a:ext cx="9143999" cy="5143502"/>
          </a:xfrm>
          <a:prstGeom prst="rect">
            <a:avLst/>
          </a:prstGeom>
          <a:noFill/>
          <a:ln w="9525" cap="flat" cmpd="sng">
            <a:solidFill>
              <a:schemeClr val="accent4"/>
            </a:solidFill>
            <a:prstDash val="solid"/>
            <a:round/>
            <a:headEnd type="none" w="sm" len="sm"/>
            <a:tailEnd type="none" w="sm" len="sm"/>
          </a:ln>
        </p:spPr>
      </p:pic>
      <p:sp>
        <p:nvSpPr>
          <p:cNvPr id="69" name="Google Shape;69;p14"/>
          <p:cNvSpPr txBox="1">
            <a:spLocks noGrp="1"/>
          </p:cNvSpPr>
          <p:nvPr>
            <p:ph type="body" idx="1"/>
          </p:nvPr>
        </p:nvSpPr>
        <p:spPr>
          <a:xfrm>
            <a:off x="326550" y="1203750"/>
            <a:ext cx="8490900" cy="273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50" i="1">
                <a:solidFill>
                  <a:srgbClr val="001C1B"/>
                </a:solidFill>
                <a:highlight>
                  <a:srgbClr val="F7F7F7"/>
                </a:highlight>
                <a:latin typeface="Arial"/>
                <a:ea typeface="Arial"/>
                <a:cs typeface="Arial"/>
                <a:sym typeface="Arial"/>
              </a:rPr>
              <a:t>﻿</a:t>
            </a:r>
            <a:r>
              <a:rPr lang="en" sz="3250">
                <a:solidFill>
                  <a:schemeClr val="lt2"/>
                </a:solidFill>
              </a:rPr>
              <a:t>“There will always be fire on the landscape. We can't always control when and where, but we can be prepared.” </a:t>
            </a:r>
            <a:endParaRPr sz="3250">
              <a:solidFill>
                <a:schemeClr val="lt2"/>
              </a:solidFill>
            </a:endParaRPr>
          </a:p>
          <a:p>
            <a:pPr marL="0" lvl="0" indent="0" algn="ctr" rtl="0">
              <a:spcBef>
                <a:spcPts val="1600"/>
              </a:spcBef>
              <a:spcAft>
                <a:spcPts val="0"/>
              </a:spcAft>
              <a:buNone/>
            </a:pPr>
            <a:r>
              <a:rPr lang="en" sz="2750">
                <a:solidFill>
                  <a:schemeClr val="lt2"/>
                </a:solidFill>
              </a:rPr>
              <a:t>- Paradise Forest Management Plan (2021)</a:t>
            </a:r>
            <a:endParaRPr sz="2750">
              <a:solidFill>
                <a:schemeClr val="lt2"/>
              </a:solidFill>
            </a:endParaRPr>
          </a:p>
          <a:p>
            <a:pPr marL="0" lvl="0" indent="0" algn="l" rtl="0">
              <a:spcBef>
                <a:spcPts val="1600"/>
              </a:spcBef>
              <a:spcAft>
                <a:spcPts val="1600"/>
              </a:spcAft>
              <a:buNone/>
            </a:pPr>
            <a:endParaRPr sz="2850">
              <a:solidFill>
                <a:schemeClr val="lt2"/>
              </a:solidFill>
            </a:endParaRPr>
          </a:p>
        </p:txBody>
      </p:sp>
      <p:sp>
        <p:nvSpPr>
          <p:cNvPr id="70" name="Google Shape;70;p14"/>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220675" y="168750"/>
            <a:ext cx="5571900" cy="707100"/>
          </a:xfrm>
          <a:prstGeom prst="rect">
            <a:avLst/>
          </a:prstGeom>
          <a:ln w="1905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700"/>
              <a:t>Propose a class service project.</a:t>
            </a:r>
            <a:endParaRPr sz="3700"/>
          </a:p>
        </p:txBody>
      </p:sp>
      <p:sp>
        <p:nvSpPr>
          <p:cNvPr id="224" name="Google Shape;224;p32"/>
          <p:cNvSpPr txBox="1">
            <a:spLocks noGrp="1"/>
          </p:cNvSpPr>
          <p:nvPr>
            <p:ph type="body" idx="1"/>
          </p:nvPr>
        </p:nvSpPr>
        <p:spPr>
          <a:xfrm>
            <a:off x="227100" y="797625"/>
            <a:ext cx="8689800" cy="4196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2"/>
              </a:buClr>
              <a:buSzPts val="2400"/>
              <a:buAutoNum type="arabicParenR"/>
            </a:pPr>
            <a:r>
              <a:rPr lang="en" sz="2400">
                <a:solidFill>
                  <a:schemeClr val="lt2"/>
                </a:solidFill>
              </a:rPr>
              <a:t>Read through the project ideas.</a:t>
            </a:r>
            <a:endParaRPr sz="2400">
              <a:solidFill>
                <a:schemeClr val="lt2"/>
              </a:solidFill>
            </a:endParaRPr>
          </a:p>
          <a:p>
            <a:pPr marL="457200" lvl="0" indent="0" algn="l" rtl="0">
              <a:spcBef>
                <a:spcPts val="0"/>
              </a:spcBef>
              <a:spcAft>
                <a:spcPts val="0"/>
              </a:spcAft>
              <a:buNone/>
            </a:pPr>
            <a:endParaRPr sz="800">
              <a:solidFill>
                <a:schemeClr val="lt2"/>
              </a:solidFill>
            </a:endParaRPr>
          </a:p>
          <a:p>
            <a:pPr marL="457200" lvl="0" indent="-381000" algn="l" rtl="0">
              <a:spcBef>
                <a:spcPts val="0"/>
              </a:spcBef>
              <a:spcAft>
                <a:spcPts val="0"/>
              </a:spcAft>
              <a:buClr>
                <a:schemeClr val="lt2"/>
              </a:buClr>
              <a:buSzPts val="2400"/>
              <a:buAutoNum type="arabicParenR"/>
            </a:pPr>
            <a:r>
              <a:rPr lang="en" sz="2400">
                <a:solidFill>
                  <a:schemeClr val="lt2"/>
                </a:solidFill>
              </a:rPr>
              <a:t>Decide in your small group which project you think would be the best choice for you class to work on.</a:t>
            </a:r>
            <a:endParaRPr sz="2400">
              <a:solidFill>
                <a:schemeClr val="lt2"/>
              </a:solidFill>
            </a:endParaRPr>
          </a:p>
          <a:p>
            <a:pPr marL="457200" lvl="0" indent="0" algn="l" rtl="0">
              <a:spcBef>
                <a:spcPts val="0"/>
              </a:spcBef>
              <a:spcAft>
                <a:spcPts val="0"/>
              </a:spcAft>
              <a:buNone/>
            </a:pPr>
            <a:endParaRPr sz="800">
              <a:solidFill>
                <a:schemeClr val="lt2"/>
              </a:solidFill>
            </a:endParaRPr>
          </a:p>
          <a:p>
            <a:pPr marL="457200" lvl="0" indent="-381000" algn="l" rtl="0">
              <a:spcBef>
                <a:spcPts val="0"/>
              </a:spcBef>
              <a:spcAft>
                <a:spcPts val="0"/>
              </a:spcAft>
              <a:buClr>
                <a:schemeClr val="lt2"/>
              </a:buClr>
              <a:buSzPts val="2400"/>
              <a:buAutoNum type="arabicParenR"/>
            </a:pPr>
            <a:r>
              <a:rPr lang="en" sz="2400">
                <a:solidFill>
                  <a:schemeClr val="lt2"/>
                </a:solidFill>
              </a:rPr>
              <a:t>Discuss, make notes in your journals, and be prepared to share with the class:</a:t>
            </a:r>
            <a:endParaRPr sz="2400">
              <a:solidFill>
                <a:schemeClr val="lt2"/>
              </a:solidFill>
            </a:endParaRPr>
          </a:p>
          <a:p>
            <a:pPr marL="457200" lvl="0" indent="-368300" algn="l" rtl="0">
              <a:spcBef>
                <a:spcPts val="0"/>
              </a:spcBef>
              <a:spcAft>
                <a:spcPts val="0"/>
              </a:spcAft>
              <a:buClr>
                <a:schemeClr val="dk1"/>
              </a:buClr>
              <a:buSzPts val="2200"/>
              <a:buChar char="-"/>
            </a:pPr>
            <a:r>
              <a:rPr lang="en" sz="2200">
                <a:solidFill>
                  <a:schemeClr val="dk1"/>
                </a:solidFill>
              </a:rPr>
              <a:t>What is the specific problem?</a:t>
            </a:r>
            <a:endParaRPr sz="2200">
              <a:solidFill>
                <a:schemeClr val="dk1"/>
              </a:solidFill>
            </a:endParaRPr>
          </a:p>
          <a:p>
            <a:pPr marL="457200" lvl="0" indent="-368300" algn="l" rtl="0">
              <a:spcBef>
                <a:spcPts val="0"/>
              </a:spcBef>
              <a:spcAft>
                <a:spcPts val="0"/>
              </a:spcAft>
              <a:buClr>
                <a:schemeClr val="dk1"/>
              </a:buClr>
              <a:buSzPts val="2200"/>
              <a:buChar char="-"/>
            </a:pPr>
            <a:r>
              <a:rPr lang="en" sz="2200">
                <a:solidFill>
                  <a:schemeClr val="dk1"/>
                </a:solidFill>
              </a:rPr>
              <a:t>What would your project work to accomplish?</a:t>
            </a:r>
            <a:endParaRPr sz="2200">
              <a:solidFill>
                <a:schemeClr val="dk1"/>
              </a:solidFill>
            </a:endParaRPr>
          </a:p>
          <a:p>
            <a:pPr marL="457200" lvl="0" indent="-368300" algn="l" rtl="0">
              <a:spcBef>
                <a:spcPts val="0"/>
              </a:spcBef>
              <a:spcAft>
                <a:spcPts val="0"/>
              </a:spcAft>
              <a:buClr>
                <a:schemeClr val="dk1"/>
              </a:buClr>
              <a:buSzPts val="2200"/>
              <a:buChar char="-"/>
            </a:pPr>
            <a:r>
              <a:rPr lang="en" sz="2200">
                <a:solidFill>
                  <a:schemeClr val="dk1"/>
                </a:solidFill>
              </a:rPr>
              <a:t>Why is this service project a good fit for our class to participate in?</a:t>
            </a:r>
            <a:endParaRPr sz="2200">
              <a:solidFill>
                <a:schemeClr val="dk1"/>
              </a:solidFill>
            </a:endParaRPr>
          </a:p>
          <a:p>
            <a:pPr marL="457200" lvl="0" indent="-368300" algn="l" rtl="0">
              <a:spcBef>
                <a:spcPts val="0"/>
              </a:spcBef>
              <a:spcAft>
                <a:spcPts val="0"/>
              </a:spcAft>
              <a:buClr>
                <a:schemeClr val="dk1"/>
              </a:buClr>
              <a:buSzPts val="2200"/>
              <a:buChar char="-"/>
            </a:pPr>
            <a:r>
              <a:rPr lang="en" sz="2200">
                <a:solidFill>
                  <a:schemeClr val="dk1"/>
                </a:solidFill>
              </a:rPr>
              <a:t>What skills, equipment, and time are needed to complete the project?</a:t>
            </a:r>
            <a:endParaRPr sz="2200">
              <a:solidFill>
                <a:schemeClr val="dk1"/>
              </a:solidFill>
            </a:endParaRPr>
          </a:p>
        </p:txBody>
      </p:sp>
      <p:sp>
        <p:nvSpPr>
          <p:cNvPr id="225" name="Google Shape;225;p32"/>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3"/>
          <p:cNvPicPr preferRelativeResize="0"/>
          <p:nvPr/>
        </p:nvPicPr>
        <p:blipFill rotWithShape="1">
          <a:blip r:embed="rId3" cstate="screen">
            <a:alphaModFix amt="12000"/>
            <a:extLst>
              <a:ext uri="{28A0092B-C50C-407E-A947-70E740481C1C}">
                <a14:useLocalDpi xmlns:a14="http://schemas.microsoft.com/office/drawing/2010/main"/>
              </a:ext>
            </a:extLst>
          </a:blip>
          <a:srcRect/>
          <a:stretch/>
        </p:blipFill>
        <p:spPr>
          <a:xfrm>
            <a:off x="0" y="0"/>
            <a:ext cx="9144004" cy="5143502"/>
          </a:xfrm>
          <a:prstGeom prst="rect">
            <a:avLst/>
          </a:prstGeom>
          <a:noFill/>
          <a:ln w="9525" cap="flat" cmpd="sng">
            <a:solidFill>
              <a:schemeClr val="dk2"/>
            </a:solidFill>
            <a:prstDash val="solid"/>
            <a:round/>
            <a:headEnd type="none" w="sm" len="sm"/>
            <a:tailEnd type="none" w="sm" len="sm"/>
          </a:ln>
        </p:spPr>
      </p:pic>
      <p:sp>
        <p:nvSpPr>
          <p:cNvPr id="231" name="Google Shape;231;p33"/>
          <p:cNvSpPr txBox="1"/>
          <p:nvPr/>
        </p:nvSpPr>
        <p:spPr>
          <a:xfrm>
            <a:off x="2021250" y="153750"/>
            <a:ext cx="51015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dk1"/>
                </a:solidFill>
                <a:latin typeface="Average"/>
                <a:ea typeface="Average"/>
                <a:cs typeface="Average"/>
                <a:sym typeface="Average"/>
              </a:rPr>
              <a:t>You have completed Lesson 4.</a:t>
            </a:r>
            <a:endParaRPr sz="2900">
              <a:solidFill>
                <a:schemeClr val="dk1"/>
              </a:solidFill>
              <a:latin typeface="Average"/>
              <a:ea typeface="Average"/>
              <a:cs typeface="Average"/>
              <a:sym typeface="Average"/>
            </a:endParaRPr>
          </a:p>
        </p:txBody>
      </p:sp>
      <p:pic>
        <p:nvPicPr>
          <p:cNvPr id="232" name="Google Shape;232;p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48700" y="1009875"/>
            <a:ext cx="3846600" cy="3805200"/>
          </a:xfrm>
          <a:prstGeom prst="ellipse">
            <a:avLst/>
          </a:prstGeom>
          <a:noFill/>
          <a:ln>
            <a:noFill/>
          </a:ln>
        </p:spPr>
      </p:pic>
      <p:sp>
        <p:nvSpPr>
          <p:cNvPr id="233" name="Google Shape;233;p33"/>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500"/>
                                        <p:tgtEl>
                                          <p:spTgt spid="232"/>
                                        </p:tgtEl>
                                        <p:attrNameLst>
                                          <p:attrName>ppt_w</p:attrName>
                                        </p:attrNameLst>
                                      </p:cBhvr>
                                      <p:tavLst>
                                        <p:tav tm="0">
                                          <p:val>
                                            <p:strVal val="0"/>
                                          </p:val>
                                        </p:tav>
                                        <p:tav tm="100000">
                                          <p:val>
                                            <p:strVal val="#ppt_w"/>
                                          </p:val>
                                        </p:tav>
                                      </p:tavLst>
                                    </p:anim>
                                    <p:anim calcmode="lin" valueType="num">
                                      <p:cBhvr additive="base">
                                        <p:cTn id="8" dur="1500"/>
                                        <p:tgtEl>
                                          <p:spTgt spid="2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76" name="Google Shape;76;p15"/>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7" name="Google Shape;77;p15"/>
          <p:cNvSpPr/>
          <p:nvPr/>
        </p:nvSpPr>
        <p:spPr>
          <a:xfrm rot="2961476">
            <a:off x="4036376" y="-312844"/>
            <a:ext cx="3246734" cy="2924039"/>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txBox="1"/>
          <p:nvPr/>
        </p:nvSpPr>
        <p:spPr>
          <a:xfrm>
            <a:off x="4228300" y="210025"/>
            <a:ext cx="2862900" cy="187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Average"/>
                <a:ea typeface="Average"/>
                <a:cs typeface="Average"/>
                <a:sym typeface="Average"/>
              </a:rPr>
              <a:t>What actions are being taken around Butte County to build community wildfire resilience?</a:t>
            </a:r>
            <a:endParaRPr sz="2300">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p:nvPr/>
        </p:nvSpPr>
        <p:spPr>
          <a:xfrm>
            <a:off x="239550" y="420675"/>
            <a:ext cx="8664900" cy="1276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300">
                <a:solidFill>
                  <a:schemeClr val="accent3"/>
                </a:solidFill>
                <a:latin typeface="Average"/>
                <a:ea typeface="Average"/>
                <a:cs typeface="Average"/>
                <a:sym typeface="Average"/>
              </a:rPr>
              <a:t>Snapshots of projects around Butte County. </a:t>
            </a:r>
            <a:endParaRPr sz="3300">
              <a:solidFill>
                <a:schemeClr val="accent3"/>
              </a:solidFill>
              <a:latin typeface="Average"/>
              <a:ea typeface="Average"/>
              <a:cs typeface="Average"/>
              <a:sym typeface="Average"/>
            </a:endParaRPr>
          </a:p>
          <a:p>
            <a:pPr marL="0" lvl="0" indent="0" algn="ctr" rtl="0">
              <a:lnSpc>
                <a:spcPct val="115000"/>
              </a:lnSpc>
              <a:spcBef>
                <a:spcPts val="0"/>
              </a:spcBef>
              <a:spcAft>
                <a:spcPts val="0"/>
              </a:spcAft>
              <a:buNone/>
            </a:pPr>
            <a:r>
              <a:rPr lang="en" sz="3300">
                <a:solidFill>
                  <a:schemeClr val="accent3"/>
                </a:solidFill>
                <a:latin typeface="Average"/>
                <a:ea typeface="Average"/>
                <a:cs typeface="Average"/>
                <a:sym typeface="Average"/>
              </a:rPr>
              <a:t>What might be happening here?</a:t>
            </a:r>
            <a:endParaRPr sz="3300">
              <a:solidFill>
                <a:schemeClr val="accent3"/>
              </a:solidFill>
              <a:latin typeface="Average"/>
              <a:ea typeface="Average"/>
              <a:cs typeface="Average"/>
              <a:sym typeface="Average"/>
            </a:endParaRPr>
          </a:p>
        </p:txBody>
      </p:sp>
      <p:pic>
        <p:nvPicPr>
          <p:cNvPr id="84" name="Google Shape;84;p16"/>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5943600" y="1877468"/>
            <a:ext cx="3200400" cy="2810400"/>
          </a:xfrm>
          <a:prstGeom prst="roundRect">
            <a:avLst>
              <a:gd name="adj" fmla="val 16667"/>
            </a:avLst>
          </a:prstGeom>
          <a:noFill/>
          <a:ln w="9525" cap="flat" cmpd="sng">
            <a:solidFill>
              <a:schemeClr val="accent4"/>
            </a:solidFill>
            <a:prstDash val="solid"/>
            <a:round/>
            <a:headEnd type="none" w="sm" len="sm"/>
            <a:tailEnd type="none" w="sm" len="sm"/>
          </a:ln>
        </p:spPr>
      </p:pic>
      <p:pic>
        <p:nvPicPr>
          <p:cNvPr id="85" name="Google Shape;85;p16"/>
          <p:cNvPicPr preferRelativeResize="0"/>
          <p:nvPr/>
        </p:nvPicPr>
        <p:blipFill rotWithShape="1">
          <a:blip r:embed="rId4" cstate="email">
            <a:alphaModFix/>
            <a:extLst>
              <a:ext uri="{28A0092B-C50C-407E-A947-70E740481C1C}">
                <a14:useLocalDpi xmlns:a14="http://schemas.microsoft.com/office/drawing/2010/main" val="0"/>
              </a:ext>
            </a:extLst>
          </a:blip>
          <a:srcRect/>
          <a:stretch/>
        </p:blipFill>
        <p:spPr>
          <a:xfrm>
            <a:off x="0" y="1877475"/>
            <a:ext cx="3200400" cy="2810400"/>
          </a:xfrm>
          <a:prstGeom prst="roundRect">
            <a:avLst>
              <a:gd name="adj" fmla="val 16667"/>
            </a:avLst>
          </a:prstGeom>
          <a:noFill/>
          <a:ln w="9525" cap="flat" cmpd="sng">
            <a:solidFill>
              <a:schemeClr val="accent4"/>
            </a:solidFill>
            <a:prstDash val="solid"/>
            <a:round/>
            <a:headEnd type="none" w="sm" len="sm"/>
            <a:tailEnd type="none" w="sm" len="sm"/>
          </a:ln>
        </p:spPr>
      </p:pic>
      <p:pic>
        <p:nvPicPr>
          <p:cNvPr id="86" name="Google Shape;86;p16"/>
          <p:cNvPicPr preferRelativeResize="0"/>
          <p:nvPr/>
        </p:nvPicPr>
        <p:blipFill rotWithShape="1">
          <a:blip r:embed="rId5" cstate="email">
            <a:alphaModFix/>
            <a:extLst>
              <a:ext uri="{28A0092B-C50C-407E-A947-70E740481C1C}">
                <a14:useLocalDpi xmlns:a14="http://schemas.microsoft.com/office/drawing/2010/main" val="0"/>
              </a:ext>
            </a:extLst>
          </a:blip>
          <a:srcRect/>
          <a:stretch/>
        </p:blipFill>
        <p:spPr>
          <a:xfrm>
            <a:off x="2905950" y="1877475"/>
            <a:ext cx="3332100" cy="2810400"/>
          </a:xfrm>
          <a:prstGeom prst="roundRect">
            <a:avLst>
              <a:gd name="adj" fmla="val 16667"/>
            </a:avLst>
          </a:prstGeom>
          <a:noFill/>
          <a:ln w="9525" cap="flat" cmpd="sng">
            <a:solidFill>
              <a:schemeClr val="accent4"/>
            </a:solidFill>
            <a:prstDash val="solid"/>
            <a:round/>
            <a:headEnd type="none" w="sm" len="sm"/>
            <a:tailEnd type="none" w="sm" len="sm"/>
          </a:ln>
        </p:spPr>
      </p:pic>
      <p:sp>
        <p:nvSpPr>
          <p:cNvPr id="87" name="Google Shape;87;p16"/>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p:tgtEl>
                                          <p:spTgt spid="85"/>
                                        </p:tgtEl>
                                        <p:attrNameLst>
                                          <p:attrName>ppt_x</p:attrName>
                                        </p:attrNameLst>
                                      </p:cBhvr>
                                      <p:tavLst>
                                        <p:tav tm="0">
                                          <p:val>
                                            <p:strVal val="#ppt_x-1"/>
                                          </p:val>
                                        </p:tav>
                                        <p:tav tm="100000">
                                          <p:val>
                                            <p:strVal val="#ppt_x"/>
                                          </p:val>
                                        </p:tav>
                                      </p:tavLst>
                                    </p:anim>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p:tgtEl>
                                          <p:spTgt spid="84"/>
                                        </p:tgtEl>
                                        <p:attrNameLst>
                                          <p:attrName>ppt_x</p:attrName>
                                        </p:attrNameLst>
                                      </p:cBhvr>
                                      <p:tavLst>
                                        <p:tav tm="0">
                                          <p:val>
                                            <p:strVal val="#ppt_x+1"/>
                                          </p:val>
                                        </p:tav>
                                        <p:tav tm="100000">
                                          <p:val>
                                            <p:strVal val="#ppt_x"/>
                                          </p:val>
                                        </p:tav>
                                      </p:tavLst>
                                    </p:anim>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500"/>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body" idx="1"/>
          </p:nvPr>
        </p:nvSpPr>
        <p:spPr>
          <a:xfrm>
            <a:off x="311700" y="275550"/>
            <a:ext cx="4433700" cy="45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lt2"/>
                </a:solidFill>
              </a:rPr>
              <a:t>The mission of the Butte County Fire Safe Council is:</a:t>
            </a:r>
            <a:endParaRPr sz="2900">
              <a:solidFill>
                <a:schemeClr val="lt2"/>
              </a:solidFill>
            </a:endParaRPr>
          </a:p>
          <a:p>
            <a:pPr marL="0" lvl="0" indent="0" algn="l" rtl="0">
              <a:spcBef>
                <a:spcPts val="1600"/>
              </a:spcBef>
              <a:spcAft>
                <a:spcPts val="0"/>
              </a:spcAft>
              <a:buNone/>
            </a:pPr>
            <a:r>
              <a:rPr lang="en" sz="3200"/>
              <a:t>“To provide safety in Butte County through wildfire hazard education, </a:t>
            </a:r>
            <a:r>
              <a:rPr lang="en" sz="3200">
                <a:solidFill>
                  <a:schemeClr val="accent4"/>
                </a:solidFill>
              </a:rPr>
              <a:t>mitigation</a:t>
            </a:r>
            <a:r>
              <a:rPr lang="en" sz="3200"/>
              <a:t>, and wildfire recovery.”</a:t>
            </a:r>
            <a:endParaRPr sz="32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93" name="Google Shape;93;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493650"/>
            <a:ext cx="4156200" cy="4156200"/>
          </a:xfrm>
          <a:prstGeom prst="roundRect">
            <a:avLst>
              <a:gd name="adj" fmla="val 16667"/>
            </a:avLst>
          </a:prstGeom>
          <a:noFill/>
          <a:ln>
            <a:noFill/>
          </a:ln>
        </p:spPr>
      </p:pic>
      <p:pic>
        <p:nvPicPr>
          <p:cNvPr id="94" name="Google Shape;94;p17"/>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8004775" y="3669450"/>
            <a:ext cx="939075" cy="1269025"/>
          </a:xfrm>
          <a:prstGeom prst="rect">
            <a:avLst/>
          </a:prstGeom>
          <a:noFill/>
          <a:ln w="9525" cap="flat" cmpd="sng">
            <a:solidFill>
              <a:schemeClr val="dk2"/>
            </a:solidFill>
            <a:prstDash val="solid"/>
            <a:round/>
            <a:headEnd type="none" w="sm" len="sm"/>
            <a:tailEnd type="none" w="sm" len="sm"/>
          </a:ln>
        </p:spPr>
      </p:pic>
      <p:sp>
        <p:nvSpPr>
          <p:cNvPr id="95" name="Google Shape;95;p17"/>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000"/>
                                        <p:tgtEl>
                                          <p:spTgt spid="94"/>
                                        </p:tgtEl>
                                        <p:attrNameLst>
                                          <p:attrName>ppt_w</p:attrName>
                                        </p:attrNameLst>
                                      </p:cBhvr>
                                      <p:tavLst>
                                        <p:tav tm="0">
                                          <p:val>
                                            <p:strVal val="0"/>
                                          </p:val>
                                        </p:tav>
                                        <p:tav tm="100000">
                                          <p:val>
                                            <p:strVal val="#ppt_w"/>
                                          </p:val>
                                        </p:tav>
                                      </p:tavLst>
                                    </p:anim>
                                    <p:anim calcmode="lin" valueType="num">
                                      <p:cBhvr additive="base">
                                        <p:cTn id="8" dur="1000"/>
                                        <p:tgtEl>
                                          <p:spTgt spid="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311700" y="413325"/>
            <a:ext cx="8520600" cy="41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accent4"/>
                </a:solidFill>
              </a:rPr>
              <a:t>Mitigation:</a:t>
            </a:r>
            <a:endParaRPr sz="5300">
              <a:solidFill>
                <a:schemeClr val="accent4"/>
              </a:solidFill>
            </a:endParaRPr>
          </a:p>
          <a:p>
            <a:pPr marL="0" lvl="0" indent="0" algn="l" rtl="0">
              <a:spcBef>
                <a:spcPts val="1600"/>
              </a:spcBef>
              <a:spcAft>
                <a:spcPts val="1600"/>
              </a:spcAft>
              <a:buNone/>
            </a:pPr>
            <a:r>
              <a:rPr lang="en" sz="4000">
                <a:solidFill>
                  <a:schemeClr val="lt2"/>
                </a:solidFill>
              </a:rPr>
              <a:t>The action of reducing the severity, seriousness, or painfulness of something.</a:t>
            </a:r>
            <a:endParaRPr sz="4000">
              <a:solidFill>
                <a:schemeClr val="lt2"/>
              </a:solidFill>
            </a:endParaRPr>
          </a:p>
        </p:txBody>
      </p:sp>
      <p:sp>
        <p:nvSpPr>
          <p:cNvPr id="101" name="Google Shape;101;p18"/>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rotWithShape="1">
          <a:blip r:embed="rId3" cstate="email">
            <a:alphaModFix/>
            <a:extLst>
              <a:ext uri="{28A0092B-C50C-407E-A947-70E740481C1C}">
                <a14:useLocalDpi xmlns:a14="http://schemas.microsoft.com/office/drawing/2010/main" val="0"/>
              </a:ext>
            </a:extLst>
          </a:blip>
          <a:srcRect l="6343" r="8055"/>
          <a:stretch/>
        </p:blipFill>
        <p:spPr>
          <a:xfrm>
            <a:off x="2694150" y="0"/>
            <a:ext cx="6567200" cy="5143500"/>
          </a:xfrm>
          <a:prstGeom prst="rect">
            <a:avLst/>
          </a:prstGeom>
          <a:noFill/>
          <a:ln>
            <a:noFill/>
          </a:ln>
        </p:spPr>
      </p:pic>
      <p:sp>
        <p:nvSpPr>
          <p:cNvPr id="107" name="Google Shape;107;p19"/>
          <p:cNvSpPr txBox="1"/>
          <p:nvPr/>
        </p:nvSpPr>
        <p:spPr>
          <a:xfrm>
            <a:off x="5156225" y="2217075"/>
            <a:ext cx="15921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Average"/>
                <a:ea typeface="Average"/>
                <a:cs typeface="Average"/>
                <a:sym typeface="Average"/>
              </a:rPr>
              <a:t>Wildfire</a:t>
            </a:r>
            <a:endParaRPr sz="2500" b="1">
              <a:latin typeface="Average"/>
              <a:ea typeface="Average"/>
              <a:cs typeface="Average"/>
              <a:sym typeface="Average"/>
            </a:endParaRPr>
          </a:p>
          <a:p>
            <a:pPr marL="0" lvl="0" indent="0" algn="ctr" rtl="0">
              <a:spcBef>
                <a:spcPts val="0"/>
              </a:spcBef>
              <a:spcAft>
                <a:spcPts val="0"/>
              </a:spcAft>
              <a:buNone/>
            </a:pPr>
            <a:r>
              <a:rPr lang="en" sz="2500" b="1">
                <a:latin typeface="Average"/>
                <a:ea typeface="Average"/>
                <a:cs typeface="Average"/>
                <a:sym typeface="Average"/>
              </a:rPr>
              <a:t>Mitigation</a:t>
            </a:r>
            <a:endParaRPr sz="2500" b="1">
              <a:latin typeface="Average"/>
              <a:ea typeface="Average"/>
              <a:cs typeface="Average"/>
              <a:sym typeface="Average"/>
            </a:endParaRPr>
          </a:p>
        </p:txBody>
      </p:sp>
      <p:sp>
        <p:nvSpPr>
          <p:cNvPr id="108" name="Google Shape;108;p19"/>
          <p:cNvSpPr txBox="1"/>
          <p:nvPr/>
        </p:nvSpPr>
        <p:spPr>
          <a:xfrm>
            <a:off x="91950" y="1078650"/>
            <a:ext cx="26022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accent4"/>
                </a:solidFill>
                <a:latin typeface="Average"/>
                <a:ea typeface="Average"/>
                <a:cs typeface="Average"/>
                <a:sym typeface="Average"/>
              </a:rPr>
              <a:t>Have you noticed any actions around the community being taken to reduce the seriousness of a wildfire?</a:t>
            </a:r>
            <a:endParaRPr sz="2600">
              <a:solidFill>
                <a:schemeClr val="accent4"/>
              </a:solidFill>
              <a:latin typeface="Average"/>
              <a:ea typeface="Average"/>
              <a:cs typeface="Average"/>
              <a:sym typeface="Average"/>
            </a:endParaRPr>
          </a:p>
        </p:txBody>
      </p:sp>
      <p:sp>
        <p:nvSpPr>
          <p:cNvPr id="109" name="Google Shape;109;p19"/>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7</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61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Chart what you learn in the upcoming videos.</a:t>
            </a:r>
            <a:endParaRPr/>
          </a:p>
        </p:txBody>
      </p:sp>
      <p:graphicFrame>
        <p:nvGraphicFramePr>
          <p:cNvPr id="115" name="Google Shape;115;p20"/>
          <p:cNvGraphicFramePr/>
          <p:nvPr/>
        </p:nvGraphicFramePr>
        <p:xfrm>
          <a:off x="368313" y="705960"/>
          <a:ext cx="8407350" cy="4282725"/>
        </p:xfrm>
        <a:graphic>
          <a:graphicData uri="http://schemas.openxmlformats.org/drawingml/2006/table">
            <a:tbl>
              <a:tblPr>
                <a:noFill/>
                <a:tableStyleId>{B0858A9B-8327-4A0C-AEAB-6766050CF160}</a:tableStyleId>
              </a:tblPr>
              <a:tblGrid>
                <a:gridCol w="2802450">
                  <a:extLst>
                    <a:ext uri="{9D8B030D-6E8A-4147-A177-3AD203B41FA5}">
                      <a16:colId xmlns:a16="http://schemas.microsoft.com/office/drawing/2014/main" val="20000"/>
                    </a:ext>
                  </a:extLst>
                </a:gridCol>
                <a:gridCol w="2802450">
                  <a:extLst>
                    <a:ext uri="{9D8B030D-6E8A-4147-A177-3AD203B41FA5}">
                      <a16:colId xmlns:a16="http://schemas.microsoft.com/office/drawing/2014/main" val="20001"/>
                    </a:ext>
                  </a:extLst>
                </a:gridCol>
                <a:gridCol w="2802450">
                  <a:extLst>
                    <a:ext uri="{9D8B030D-6E8A-4147-A177-3AD203B41FA5}">
                      <a16:colId xmlns:a16="http://schemas.microsoft.com/office/drawing/2014/main" val="20002"/>
                    </a:ext>
                  </a:extLst>
                </a:gridCol>
              </a:tblGrid>
              <a:tr h="1031200">
                <a:tc>
                  <a:txBody>
                    <a:bodyPr/>
                    <a:lstStyle/>
                    <a:p>
                      <a:pPr marL="0" lvl="0" indent="0" algn="ctr" rtl="0">
                        <a:spcBef>
                          <a:spcPts val="0"/>
                        </a:spcBef>
                        <a:spcAft>
                          <a:spcPts val="0"/>
                        </a:spcAft>
                        <a:buNone/>
                      </a:pPr>
                      <a:r>
                        <a:rPr lang="en" sz="2400">
                          <a:solidFill>
                            <a:schemeClr val="dk1"/>
                          </a:solidFill>
                          <a:latin typeface="Average"/>
                          <a:ea typeface="Average"/>
                          <a:cs typeface="Average"/>
                          <a:sym typeface="Average"/>
                        </a:rPr>
                        <a:t>Name of mitigation action/program</a:t>
                      </a:r>
                      <a:endParaRPr sz="2400">
                        <a:solidFill>
                          <a:schemeClr val="dk1"/>
                        </a:solidFill>
                        <a:latin typeface="Average"/>
                        <a:ea typeface="Average"/>
                        <a:cs typeface="Average"/>
                        <a:sym typeface="Average"/>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dk1"/>
                          </a:solidFill>
                          <a:latin typeface="Average"/>
                          <a:ea typeface="Average"/>
                          <a:cs typeface="Average"/>
                          <a:sym typeface="Average"/>
                        </a:rPr>
                        <a:t>What is being done?</a:t>
                      </a:r>
                      <a:endParaRPr sz="15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dk1"/>
                          </a:solidFill>
                          <a:latin typeface="Average"/>
                          <a:ea typeface="Average"/>
                          <a:cs typeface="Average"/>
                          <a:sym typeface="Average"/>
                        </a:rPr>
                        <a:t>What is the desired outcome?</a:t>
                      </a:r>
                      <a:endParaRPr sz="1500">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440575">
                <a:tc>
                  <a:txBody>
                    <a:bodyPr/>
                    <a:lstStyle/>
                    <a:p>
                      <a:pPr marL="0" lvl="0" indent="0" algn="l" rtl="0">
                        <a:spcBef>
                          <a:spcPts val="0"/>
                        </a:spcBef>
                        <a:spcAft>
                          <a:spcPts val="0"/>
                        </a:spcAft>
                        <a:buNone/>
                      </a:pPr>
                      <a:r>
                        <a:rPr lang="en" sz="1700">
                          <a:solidFill>
                            <a:schemeClr val="lt2"/>
                          </a:solidFill>
                          <a:latin typeface="Average"/>
                          <a:ea typeface="Average"/>
                          <a:cs typeface="Average"/>
                          <a:sym typeface="Average"/>
                        </a:rPr>
                        <a:t>Example: </a:t>
                      </a:r>
                      <a:endParaRPr sz="1700">
                        <a:solidFill>
                          <a:schemeClr val="lt2"/>
                        </a:solidFill>
                        <a:latin typeface="Average"/>
                        <a:ea typeface="Average"/>
                        <a:cs typeface="Average"/>
                        <a:sym typeface="Average"/>
                      </a:endParaRPr>
                    </a:p>
                    <a:p>
                      <a:pPr marL="0" lvl="0" indent="0" algn="l" rtl="0">
                        <a:spcBef>
                          <a:spcPts val="0"/>
                        </a:spcBef>
                        <a:spcAft>
                          <a:spcPts val="0"/>
                        </a:spcAft>
                        <a:buNone/>
                      </a:pPr>
                      <a:r>
                        <a:rPr lang="en" sz="1700">
                          <a:solidFill>
                            <a:schemeClr val="lt2"/>
                          </a:solidFill>
                          <a:latin typeface="Average"/>
                          <a:ea typeface="Average"/>
                          <a:cs typeface="Average"/>
                          <a:sym typeface="Average"/>
                        </a:rPr>
                        <a:t>Youth Education: Wildfire in the Foothills</a:t>
                      </a:r>
                      <a:endParaRPr sz="1700">
                        <a:solidFill>
                          <a:schemeClr val="lt2"/>
                        </a:solidFill>
                        <a:latin typeface="Average"/>
                        <a:ea typeface="Average"/>
                        <a:cs typeface="Average"/>
                        <a:sym typeface="Average"/>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2"/>
                          </a:solidFill>
                          <a:latin typeface="Average"/>
                          <a:ea typeface="Average"/>
                          <a:cs typeface="Average"/>
                          <a:sym typeface="Average"/>
                        </a:rPr>
                        <a:t>Educate more Butte County 6th-graders about how they can help their community and family be more fire-safe.</a:t>
                      </a:r>
                      <a:endParaRPr sz="1700">
                        <a:solidFill>
                          <a:schemeClr val="lt2"/>
                        </a:solidFill>
                        <a:latin typeface="Average"/>
                        <a:ea typeface="Average"/>
                        <a:cs typeface="Average"/>
                        <a:sym typeface="Average"/>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2"/>
                          </a:solidFill>
                          <a:latin typeface="Average"/>
                          <a:ea typeface="Average"/>
                          <a:cs typeface="Average"/>
                          <a:sym typeface="Average"/>
                        </a:rPr>
                        <a:t>Butte County residents are well prepared and stay safe during a wildfire. </a:t>
                      </a:r>
                      <a:endParaRPr sz="1700">
                        <a:solidFill>
                          <a:schemeClr val="lt2"/>
                        </a:solidFill>
                        <a:latin typeface="Average"/>
                        <a:ea typeface="Average"/>
                        <a:cs typeface="Average"/>
                        <a:sym typeface="Average"/>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03650">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03650">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03650">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16" name="Google Shape;116;p20"/>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1"/>
          <p:cNvPicPr preferRelativeResize="0"/>
          <p:nvPr/>
        </p:nvPicPr>
        <p:blipFill>
          <a:blip r:embed="rId3">
            <a:alphaModFix amt="62000"/>
            <a:extLst>
              <a:ext uri="{28A0092B-C50C-407E-A947-70E740481C1C}">
                <a14:useLocalDpi xmlns:a14="http://schemas.microsoft.com/office/drawing/2010/main" val="0"/>
              </a:ext>
            </a:extLst>
          </a:blip>
          <a:stretch>
            <a:fillRect/>
          </a:stretch>
        </p:blipFill>
        <p:spPr>
          <a:xfrm>
            <a:off x="0" y="27163"/>
            <a:ext cx="9144001" cy="5089175"/>
          </a:xfrm>
          <a:prstGeom prst="rect">
            <a:avLst/>
          </a:prstGeom>
          <a:noFill/>
          <a:ln>
            <a:noFill/>
          </a:ln>
        </p:spPr>
      </p:pic>
      <p:sp>
        <p:nvSpPr>
          <p:cNvPr id="122" name="Google Shape;122;p21"/>
          <p:cNvSpPr txBox="1"/>
          <p:nvPr/>
        </p:nvSpPr>
        <p:spPr>
          <a:xfrm>
            <a:off x="1678800" y="247675"/>
            <a:ext cx="5786400" cy="692700"/>
          </a:xfrm>
          <a:prstGeom prst="rect">
            <a:avLst/>
          </a:prstGeom>
          <a:solidFill>
            <a:srgbClr val="797575">
              <a:alpha val="39660"/>
            </a:srgbClr>
          </a:solid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dk1"/>
                </a:solidFill>
                <a:latin typeface="Average"/>
                <a:ea typeface="Average"/>
                <a:cs typeface="Average"/>
                <a:sym typeface="Average"/>
              </a:rPr>
              <a:t>Butte County Fire Safe Council</a:t>
            </a:r>
            <a:endParaRPr sz="3300">
              <a:solidFill>
                <a:schemeClr val="dk1"/>
              </a:solidFill>
              <a:latin typeface="Average"/>
              <a:ea typeface="Average"/>
              <a:cs typeface="Average"/>
              <a:sym typeface="Average"/>
            </a:endParaRPr>
          </a:p>
        </p:txBody>
      </p:sp>
      <p:pic>
        <p:nvPicPr>
          <p:cNvPr id="123" name="Google Shape;123;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950" y="1306138"/>
            <a:ext cx="2850149" cy="2441948"/>
          </a:xfrm>
          <a:prstGeom prst="rect">
            <a:avLst/>
          </a:prstGeom>
          <a:noFill/>
          <a:ln>
            <a:noFill/>
          </a:ln>
        </p:spPr>
      </p:pic>
      <p:sp>
        <p:nvSpPr>
          <p:cNvPr id="124" name="Google Shape;124;p21"/>
          <p:cNvSpPr txBox="1"/>
          <p:nvPr/>
        </p:nvSpPr>
        <p:spPr>
          <a:xfrm>
            <a:off x="3214050" y="4352221"/>
            <a:ext cx="2715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u="sng">
                <a:solidFill>
                  <a:schemeClr val="hlink"/>
                </a:solidFill>
                <a:latin typeface="Average"/>
                <a:ea typeface="Average"/>
                <a:cs typeface="Average"/>
                <a:sym typeface="Average"/>
                <a:hlinkClick r:id="rId5"/>
              </a:rPr>
              <a:t>Video Link</a:t>
            </a:r>
            <a:endParaRPr sz="3300">
              <a:solidFill>
                <a:schemeClr val="accent5"/>
              </a:solidFill>
              <a:latin typeface="Average"/>
              <a:ea typeface="Average"/>
              <a:cs typeface="Average"/>
              <a:sym typeface="Average"/>
            </a:endParaRPr>
          </a:p>
        </p:txBody>
      </p:sp>
      <p:pic>
        <p:nvPicPr>
          <p:cNvPr id="125" name="Google Shape;125;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1913" y="1096638"/>
            <a:ext cx="2850150" cy="3187227"/>
          </a:xfrm>
          <a:prstGeom prst="rect">
            <a:avLst/>
          </a:prstGeom>
          <a:noFill/>
          <a:ln>
            <a:noFill/>
          </a:ln>
        </p:spPr>
      </p:pic>
      <p:pic>
        <p:nvPicPr>
          <p:cNvPr id="126" name="Google Shape;126;p21"/>
          <p:cNvPicPr preferRelativeResize="0"/>
          <p:nvPr/>
        </p:nvPicPr>
        <p:blipFill>
          <a:blip r:embed="rId7">
            <a:alphaModFix/>
            <a:extLst>
              <a:ext uri="{28A0092B-C50C-407E-A947-70E740481C1C}">
                <a14:useLocalDpi xmlns:a14="http://schemas.microsoft.com/office/drawing/2010/main" val="0"/>
              </a:ext>
            </a:extLst>
          </a:blip>
          <a:stretch>
            <a:fillRect/>
          </a:stretch>
        </p:blipFill>
        <p:spPr>
          <a:xfrm>
            <a:off x="8014540" y="3888946"/>
            <a:ext cx="885773" cy="1196975"/>
          </a:xfrm>
          <a:prstGeom prst="rect">
            <a:avLst/>
          </a:prstGeom>
          <a:noFill/>
          <a:ln>
            <a:noFill/>
          </a:ln>
        </p:spPr>
      </p:pic>
      <p:sp>
        <p:nvSpPr>
          <p:cNvPr id="127" name="Google Shape;127;p21"/>
          <p:cNvSpPr txBox="1">
            <a:spLocks noGrp="1"/>
          </p:cNvSpPr>
          <p:nvPr>
            <p:ph type="sldNum" idx="12"/>
          </p:nvPr>
        </p:nvSpPr>
        <p:spPr>
          <a:xfrm>
            <a:off x="8778296" y="4692325"/>
            <a:ext cx="365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28" name="Google Shape;128;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018885" y="1235688"/>
            <a:ext cx="2960266" cy="2582826"/>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1204</Words>
  <Application>Microsoft Office PowerPoint</Application>
  <PresentationFormat>On-screen Show (16:9)</PresentationFormat>
  <Paragraphs>149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Average</vt:lpstr>
      <vt:lpstr>Oswald</vt:lpstr>
      <vt:lpstr>Arial</vt:lpstr>
      <vt:lpstr>Slate</vt:lpstr>
      <vt:lpstr>Wildfire in the Foothills</vt:lpstr>
      <vt:lpstr>PowerPoint Presentation</vt:lpstr>
      <vt:lpstr>PowerPoint Presentation</vt:lpstr>
      <vt:lpstr>PowerPoint Presentation</vt:lpstr>
      <vt:lpstr>PowerPoint Presentation</vt:lpstr>
      <vt:lpstr>PowerPoint Presentation</vt:lpstr>
      <vt:lpstr>PowerPoint Presentation</vt:lpstr>
      <vt:lpstr>Chart what you learn in the upcoming 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TakeAction  Teen Program  </vt:lpstr>
      <vt:lpstr>Propose a class service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in the Foothills</dc:title>
  <cp:lastModifiedBy>Lauren de Terra</cp:lastModifiedBy>
  <cp:revision>1</cp:revision>
  <dcterms:modified xsi:type="dcterms:W3CDTF">2021-10-26T23:44:33Z</dcterms:modified>
</cp:coreProperties>
</file>