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Average" panose="020B0604020202020204" charset="0"/>
      <p:regular r:id="rId31"/>
    </p:embeddedFont>
    <p:embeddedFont>
      <p:font typeface="Calibri" panose="020F0502020204030204" pitchFamily="34" charset="0"/>
      <p:regular r:id="rId32"/>
      <p:bold r:id="rId33"/>
      <p:italic r:id="rId34"/>
      <p:boldItalic r:id="rId35"/>
    </p:embeddedFont>
    <p:embeddedFont>
      <p:font typeface="Oswald" panose="00000500000000000000" pitchFamily="2"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6AFE33-7E4C-4BB8-B535-624266296326}">
  <a:tblStyle styleId="{DE6AFE33-7E4C-4BB8-B535-6242662963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010" autoAdjust="0"/>
  </p:normalViewPr>
  <p:slideViewPr>
    <p:cSldViewPr snapToGrid="0">
      <p:cViewPr varScale="1">
        <p:scale>
          <a:sx n="59" d="100"/>
          <a:sy n="59" d="100"/>
        </p:scale>
        <p:origin x="2146" y="3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4.fntdata"/><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de Terra" userId="171264d0-8415-4ab8-8857-18f2bdc3ab75" providerId="ADAL" clId="{205FF3BB-5004-49C9-9412-D00D05B9B239}"/>
    <pc:docChg chg="modSld">
      <pc:chgData name="Lauren de Terra" userId="171264d0-8415-4ab8-8857-18f2bdc3ab75" providerId="ADAL" clId="{205FF3BB-5004-49C9-9412-D00D05B9B239}" dt="2021-10-20T17:08:32.318" v="9" actId="20577"/>
      <pc:docMkLst>
        <pc:docMk/>
      </pc:docMkLst>
      <pc:sldChg chg="modNotesTx">
        <pc:chgData name="Lauren de Terra" userId="171264d0-8415-4ab8-8857-18f2bdc3ab75" providerId="ADAL" clId="{205FF3BB-5004-49C9-9412-D00D05B9B239}" dt="2021-10-20T17:08:15.432" v="2" actId="6549"/>
        <pc:sldMkLst>
          <pc:docMk/>
          <pc:sldMk cId="0" sldId="262"/>
        </pc:sldMkLst>
      </pc:sldChg>
      <pc:sldChg chg="modSp mod">
        <pc:chgData name="Lauren de Terra" userId="171264d0-8415-4ab8-8857-18f2bdc3ab75" providerId="ADAL" clId="{205FF3BB-5004-49C9-9412-D00D05B9B239}" dt="2021-10-20T17:08:32.318" v="9" actId="20577"/>
        <pc:sldMkLst>
          <pc:docMk/>
          <pc:sldMk cId="0" sldId="279"/>
        </pc:sldMkLst>
        <pc:spChg chg="mod">
          <ac:chgData name="Lauren de Terra" userId="171264d0-8415-4ab8-8857-18f2bdc3ab75" providerId="ADAL" clId="{205FF3BB-5004-49C9-9412-D00D05B9B239}" dt="2021-10-20T17:08:32.318" v="9" actId="20577"/>
          <ac:spMkLst>
            <pc:docMk/>
            <pc:sldMk cId="0" sldId="279"/>
            <ac:spMk id="22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choopda-nsn.gov/cultur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kcet.org/shows/tending-the-wild/episodes/cultural-burn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cidc.org/CA_Tribal_Territories_and_Language_Map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limatechange.ucdavis.edu/news/rethinking-wildfir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d2LsHHSDiWg&amp;t=2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32544155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3254415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f5806c23f6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f5806c23f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f5806c23f6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f5806c23f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f5806c23f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f5806c23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fire to remove understory shrubs made collecting acorns easier once they fell to the ground. This also reduces the trees’ competition for water. Burning helps oak trees by decreasing insect pests, disease, and undergrowth fuels that could carry damaging flames to the canopy. This gave trees the energy to produce a larger, and higher quality acorn batch.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Mechoopda Indian Tribe of the Chico Rancheria</a:t>
            </a:r>
            <a:r>
              <a:rPr lang="en"/>
              <a:t>, Culture</a:t>
            </a:r>
            <a:endParaRPr/>
          </a:p>
          <a:p>
            <a:pPr marL="0" lvl="0" indent="0" algn="l" rtl="0">
              <a:spcBef>
                <a:spcPts val="0"/>
              </a:spcBef>
              <a:spcAft>
                <a:spcPts val="0"/>
              </a:spcAft>
              <a:buNone/>
            </a:pPr>
            <a:r>
              <a:rPr lang="en" u="sng">
                <a:solidFill>
                  <a:schemeClr val="hlink"/>
                </a:solidFill>
                <a:hlinkClick r:id="rId3"/>
              </a:rPr>
              <a:t>https://www.mechoopda-nsn.gov/culture/</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f5806c23f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f5806c23f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Image: Finely coiled presentation bowl by Maidu weaver, Mary Kea’a’ala Azbill (1864-1932), made from sedge root, briar root, and willow shoots.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Background image: Basket tray, Maidu, before 1932 - Oakland Museum of California</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5806c23f6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f5806c23f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Miwok Woman Gathering from </a:t>
            </a:r>
            <a:r>
              <a:rPr lang="en" i="1"/>
              <a:t>A State of Change: Forgotten Landscapes of California</a:t>
            </a:r>
            <a:endParaRPr i="1"/>
          </a:p>
          <a:p>
            <a:pPr marL="0" lvl="0" indent="0" algn="l" rtl="0">
              <a:spcBef>
                <a:spcPts val="0"/>
              </a:spcBef>
              <a:spcAft>
                <a:spcPts val="0"/>
              </a:spcAft>
              <a:buNone/>
            </a:pPr>
            <a:r>
              <a:rPr lang="en"/>
              <a:t> -Laura Cunningham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f5806c23f6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f5806c23f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7b87a5c6e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b7b87a5c6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30303"/>
                </a:solidFill>
              </a:rPr>
              <a:t>“In this video, we explore how cultural burning is being practiced today and what lessons it holds for the future of the forest. We visit the area just south of Yosemite National Park where two tribes are working to bring fire back to the land, the North Fork Mono Tribe and the Cold Springs Rancheria of Mono Indians.”</a:t>
            </a:r>
            <a:endParaRPr>
              <a:solidFill>
                <a:srgbClr val="030303"/>
              </a:solidFill>
            </a:endParaRPr>
          </a:p>
          <a:p>
            <a:pPr marL="0" lvl="0" indent="0" algn="l" rtl="0">
              <a:spcBef>
                <a:spcPts val="0"/>
              </a:spcBef>
              <a:spcAft>
                <a:spcPts val="0"/>
              </a:spcAft>
              <a:buNone/>
            </a:pPr>
            <a:endParaRPr>
              <a:solidFill>
                <a:srgbClr val="030303"/>
              </a:solidFill>
            </a:endParaRPr>
          </a:p>
          <a:p>
            <a:pPr marL="0" lvl="0" indent="0" algn="l" rtl="0">
              <a:spcBef>
                <a:spcPts val="0"/>
              </a:spcBef>
              <a:spcAft>
                <a:spcPts val="0"/>
              </a:spcAft>
              <a:buNone/>
            </a:pPr>
            <a:r>
              <a:rPr lang="en">
                <a:solidFill>
                  <a:srgbClr val="030303"/>
                </a:solidFill>
              </a:rPr>
              <a:t>Tending the Wild - 18-minute video from KCET-TV (2016) </a:t>
            </a:r>
            <a:endParaRPr>
              <a:solidFill>
                <a:srgbClr val="030303"/>
              </a:solidFill>
            </a:endParaRPr>
          </a:p>
          <a:p>
            <a:pPr marL="0" lvl="0" indent="0" algn="l" rtl="0">
              <a:spcBef>
                <a:spcPts val="0"/>
              </a:spcBef>
              <a:spcAft>
                <a:spcPts val="0"/>
              </a:spcAft>
              <a:buNone/>
            </a:pPr>
            <a:r>
              <a:rPr lang="en" u="sng">
                <a:solidFill>
                  <a:schemeClr val="hlink"/>
                </a:solidFill>
                <a:hlinkClick r:id="rId3"/>
              </a:rPr>
              <a:t>E1: Cultural Burning - How Native American Peoples Use Fire to Rejuvenate the Land</a:t>
            </a:r>
            <a:endParaRPr>
              <a:solidFill>
                <a:srgbClr val="030303"/>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b7b87a5c6e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b7b87a5c6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Pair share or small group discussion.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cf745f786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cf745f78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Cultural burns happen locally in Butte County. This photo is of a cultural burn in the oak woodlands at the </a:t>
            </a:r>
            <a:endParaRPr/>
          </a:p>
          <a:p>
            <a:pPr marL="0" lvl="0" indent="0" algn="l" rtl="0">
              <a:spcBef>
                <a:spcPts val="0"/>
              </a:spcBef>
              <a:spcAft>
                <a:spcPts val="0"/>
              </a:spcAft>
              <a:buNone/>
            </a:pPr>
            <a:r>
              <a:rPr lang="en"/>
              <a:t>Big Chico Creek Ecological Reserve in 2015. Photo courtesy of Dr. Don Hankins.</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cbd2ae7b56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cbd2ae7b5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Environmental Principal and Concept #5: Decisions affecting resources and natural systems are complex and involve many factors. The process of making decisions about resources and natural systems, and how the assessment of social, economic, political, and environmental factors has changed over time.</a:t>
            </a:r>
            <a:endParaRPr/>
          </a:p>
          <a:p>
            <a:pPr marL="0" lvl="0" indent="0" algn="l" rtl="0">
              <a:spcBef>
                <a:spcPts val="0"/>
              </a:spcBef>
              <a:spcAft>
                <a:spcPts val="0"/>
              </a:spcAft>
              <a:buNone/>
            </a:pPr>
            <a:endParaRPr/>
          </a:p>
          <a:p>
            <a:pPr marL="0" lvl="0" indent="0" algn="l" rtl="0">
              <a:spcBef>
                <a:spcPts val="0"/>
              </a:spcBef>
              <a:spcAft>
                <a:spcPts val="0"/>
              </a:spcAft>
              <a:buNone/>
            </a:pPr>
            <a:r>
              <a:rPr lang="en"/>
              <a:t>The table on the next four slides show contrasting views of fire. Possible discussion of each point. What themes from today’s lesson do students see represented in these views?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e60e5107a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e60e5107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cbd2ae7b56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cbd2ae7b5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Chart adapted from (Olson &amp; Bengston, 2015)</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Olson, Robert L.; Bengston, David N.; DeVaney, Leif A.; Thompson, Trevor A.C. 2015.</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Wildland fire management futures: insights from a foresight panel. Gen. Tech.</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Rep. NRS-152. Newtown Square, PA: U.S. Department of Agriculture, Forest Service,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Northern Research Station. 44 p.</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cbd2ae7b56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cbd2ae7b5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cbd2ae7b56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cbd2ae7b5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cbd2ae7b56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cbd2ae7b5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Fire suppression is the act of putting out and stopping wildfire.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f8ea7ef5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f8ea7ef5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Fire Safety Clarification: Do NOT start wildfires.</a:t>
            </a:r>
            <a:endParaRPr/>
          </a:p>
          <a:p>
            <a:pPr marL="0" lvl="0" indent="0" algn="l" rtl="0">
              <a:spcBef>
                <a:spcPts val="0"/>
              </a:spcBef>
              <a:spcAft>
                <a:spcPts val="0"/>
              </a:spcAft>
              <a:buNone/>
            </a:pPr>
            <a:r>
              <a:rPr lang="en"/>
              <a:t>*NEVER is referring to them as a young student. If they go on to be fire practitioners and go through the proper training, great! </a:t>
            </a:r>
            <a:endParaRPr/>
          </a:p>
          <a:p>
            <a:pPr marL="0" lvl="0" indent="0" algn="l" rtl="0">
              <a:spcBef>
                <a:spcPts val="0"/>
              </a:spcBef>
              <a:spcAft>
                <a:spcPts val="0"/>
              </a:spcAft>
              <a:buNone/>
            </a:pPr>
            <a:endParaRPr/>
          </a:p>
          <a:p>
            <a:pPr marL="0" lvl="0" indent="0" algn="l" rtl="0">
              <a:spcBef>
                <a:spcPts val="0"/>
              </a:spcBef>
              <a:spcAft>
                <a:spcPts val="0"/>
              </a:spcAft>
              <a:buNone/>
            </a:pPr>
            <a:r>
              <a:rPr lang="en"/>
              <a:t>Make sure this safety point is very clear with students before moving on. Some definitions to help with the distinctions:</a:t>
            </a:r>
            <a:endParaRPr/>
          </a:p>
          <a:p>
            <a:pPr marL="0" lvl="0" indent="0" algn="l" rtl="0">
              <a:spcBef>
                <a:spcPts val="0"/>
              </a:spcBef>
              <a:spcAft>
                <a:spcPts val="0"/>
              </a:spcAft>
              <a:buNone/>
            </a:pPr>
            <a:r>
              <a:rPr lang="en"/>
              <a:t>A </a:t>
            </a:r>
            <a:r>
              <a:rPr lang="en" b="1"/>
              <a:t>wildfire</a:t>
            </a:r>
            <a:r>
              <a:rPr lang="en"/>
              <a:t> is an unplanned, unwanted, uncontrolled fire. </a:t>
            </a:r>
            <a:endParaRPr/>
          </a:p>
          <a:p>
            <a:pPr marL="0" lvl="0" indent="0" algn="l" rtl="0">
              <a:spcBef>
                <a:spcPts val="0"/>
              </a:spcBef>
              <a:spcAft>
                <a:spcPts val="0"/>
              </a:spcAft>
              <a:buNone/>
            </a:pPr>
            <a:r>
              <a:rPr lang="en" b="1"/>
              <a:t>Arson</a:t>
            </a:r>
            <a:r>
              <a:rPr lang="en"/>
              <a:t> is the criminal act of deliberately setting fire to property. </a:t>
            </a:r>
            <a:endParaRPr/>
          </a:p>
          <a:p>
            <a:pPr marL="0" lvl="0" indent="0" algn="l" rtl="0">
              <a:spcBef>
                <a:spcPts val="0"/>
              </a:spcBef>
              <a:spcAft>
                <a:spcPts val="0"/>
              </a:spcAft>
              <a:buNone/>
            </a:pPr>
            <a:r>
              <a:rPr lang="en" b="1"/>
              <a:t>Prescribed fire</a:t>
            </a:r>
            <a:r>
              <a:rPr lang="en"/>
              <a:t> is the controlled application of fire to the land for management purposes. </a:t>
            </a:r>
            <a:endParaRPr/>
          </a:p>
          <a:p>
            <a:pPr marL="0" lvl="0" indent="0" algn="l" rtl="0">
              <a:spcBef>
                <a:spcPts val="0"/>
              </a:spcBef>
              <a:spcAft>
                <a:spcPts val="0"/>
              </a:spcAft>
              <a:buNone/>
            </a:pPr>
            <a:r>
              <a:rPr lang="en"/>
              <a:t>A </a:t>
            </a:r>
            <a:r>
              <a:rPr lang="en" b="1"/>
              <a:t>cultural burn </a:t>
            </a:r>
            <a:r>
              <a:rPr lang="en"/>
              <a:t>is fire set and managed by Indigenous People for ecological or cultural outcomes.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cc8a625ba1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cc8a625ba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b7b87a5c6e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b7b87a5c6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a:solidFill>
                  <a:schemeClr val="dk1"/>
                </a:solidFill>
                <a:latin typeface="Calibri"/>
                <a:ea typeface="Calibri"/>
                <a:cs typeface="Calibri"/>
                <a:sym typeface="Calibri"/>
              </a:rPr>
              <a:t>Final discussion. Do students have new thoughts about fire after the lesson? If not, do they recall any new thoughts after the first lesson about healthy forests?</a:t>
            </a: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f5806c23f6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f5806c23f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can also use PowerPoint or another presentation program you are familiar with.</a:t>
            </a:r>
            <a:endParaRPr/>
          </a:p>
          <a:p>
            <a:pPr marL="0" lvl="0" indent="0" algn="l" rtl="0">
              <a:spcBef>
                <a:spcPts val="0"/>
              </a:spcBef>
              <a:spcAft>
                <a:spcPts val="0"/>
              </a:spcAft>
              <a:buNone/>
            </a:pPr>
            <a:r>
              <a:rPr lang="en"/>
              <a:t>15-20 minute in-class activity. When finished, submit slides.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cbbbc23130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cbbbc2313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c423db70e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c423db70e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Northwestern Maidu were the earliest known residents of what is today, Butte County. Their descendants include the Tribes of: Berry Creek Rancheria of Maidu Indians, Enterprise Rancheria of Maidu Indians of California, KonKow Valley Band of Maidu, Mechoopda Indian Tribe of the Chico Rancheria, and Mooretown Rancheria of Maidu.</a:t>
            </a:r>
            <a:endParaRPr/>
          </a:p>
          <a:p>
            <a:pPr marL="0" lvl="0" indent="0" algn="l" rtl="0">
              <a:spcBef>
                <a:spcPts val="0"/>
              </a:spcBef>
              <a:spcAft>
                <a:spcPts val="0"/>
              </a:spcAft>
              <a:buNone/>
            </a:pPr>
            <a:endParaRPr sz="900"/>
          </a:p>
          <a:p>
            <a:pPr marL="0" lvl="0" indent="0" algn="l" rtl="0">
              <a:spcBef>
                <a:spcPts val="0"/>
              </a:spcBef>
              <a:spcAft>
                <a:spcPts val="0"/>
              </a:spcAft>
              <a:buNone/>
            </a:pPr>
            <a:r>
              <a:rPr lang="en" sz="900"/>
              <a:t>Source: Northern California Indian Development Council</a:t>
            </a:r>
            <a:endParaRPr sz="900"/>
          </a:p>
          <a:p>
            <a:pPr marL="0" lvl="0" indent="0" algn="l" rtl="0">
              <a:spcBef>
                <a:spcPts val="0"/>
              </a:spcBef>
              <a:spcAft>
                <a:spcPts val="0"/>
              </a:spcAft>
              <a:buNone/>
            </a:pPr>
            <a:r>
              <a:rPr lang="en" sz="900"/>
              <a:t>California Indian Library Collections</a:t>
            </a:r>
            <a:endParaRPr sz="900"/>
          </a:p>
          <a:p>
            <a:pPr marL="0" lvl="0" indent="0" algn="l" rtl="0">
              <a:spcBef>
                <a:spcPts val="0"/>
              </a:spcBef>
              <a:spcAft>
                <a:spcPts val="0"/>
              </a:spcAft>
              <a:buNone/>
            </a:pPr>
            <a:r>
              <a:rPr lang="en" sz="900" u="sng">
                <a:solidFill>
                  <a:schemeClr val="hlink"/>
                </a:solidFill>
                <a:hlinkClick r:id="rId3"/>
              </a:rPr>
              <a:t>https://ncidc.org/CA_Tribal_Territories_and_Language_Maps</a:t>
            </a:r>
            <a:endParaRPr sz="900"/>
          </a:p>
          <a:p>
            <a:pPr marL="0" lvl="0" indent="0" algn="l" rtl="0">
              <a:spcBef>
                <a:spcPts val="0"/>
              </a:spcBef>
              <a:spcAft>
                <a:spcPts val="0"/>
              </a:spcAft>
              <a:buNone/>
            </a:pPr>
            <a:endParaRPr sz="9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c423db70e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c423db70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fire is applied and the desired outcomes, depend on factors like the area’s topography, climate, season, species present, the area’s fire history, and human needs. People and plant communities have co-evolved with fire in California. </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f5806c23f6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f5806c23f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Cultural burns have less heat, less plant die-off, and the fire stays within people’s control.</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b342d820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cb342d82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notice about this photo?</a:t>
            </a:r>
            <a:endParaRPr/>
          </a:p>
          <a:p>
            <a:pPr marL="0" lvl="0" indent="0" algn="l" rtl="0">
              <a:spcBef>
                <a:spcPts val="0"/>
              </a:spcBef>
              <a:spcAft>
                <a:spcPts val="0"/>
              </a:spcAft>
              <a:buNone/>
            </a:pPr>
            <a:r>
              <a:rPr lang="en"/>
              <a:t>What do you wonder about the scene?</a:t>
            </a:r>
            <a:endParaRPr/>
          </a:p>
          <a:p>
            <a:pPr marL="0" lvl="0" indent="0" algn="l" rtl="0">
              <a:spcBef>
                <a:spcPts val="0"/>
              </a:spcBef>
              <a:spcAft>
                <a:spcPts val="0"/>
              </a:spcAft>
              <a:buNone/>
            </a:pPr>
            <a:r>
              <a:rPr lang="en"/>
              <a:t>Does this picture reveal what might these people be thinking or feeling about fire?</a:t>
            </a:r>
            <a:endParaRPr/>
          </a:p>
          <a:p>
            <a:pPr marL="0" lvl="0" indent="0" algn="l" rtl="0">
              <a:spcBef>
                <a:spcPts val="0"/>
              </a:spcBef>
              <a:spcAft>
                <a:spcPts val="0"/>
              </a:spcAft>
              <a:buNone/>
            </a:pPr>
            <a:endParaRPr/>
          </a:p>
          <a:p>
            <a:pPr marL="0" lvl="0" indent="0" algn="l" rtl="0">
              <a:spcBef>
                <a:spcPts val="0"/>
              </a:spcBef>
              <a:spcAft>
                <a:spcPts val="0"/>
              </a:spcAft>
              <a:buNone/>
            </a:pPr>
            <a:r>
              <a:rPr lang="en"/>
              <a:t>Photo –Woodland-Cultural-Burn-3</a:t>
            </a:r>
            <a:endParaRPr/>
          </a:p>
          <a:p>
            <a:pPr marL="0" lvl="0" indent="0" algn="l" rtl="0">
              <a:spcBef>
                <a:spcPts val="0"/>
              </a:spcBef>
              <a:spcAft>
                <a:spcPts val="0"/>
              </a:spcAft>
              <a:buNone/>
            </a:pPr>
            <a:r>
              <a:rPr lang="en"/>
              <a:t>Credit Alysha Beck/UC Davis </a:t>
            </a:r>
            <a:endParaRPr/>
          </a:p>
          <a:p>
            <a:pPr marL="0" lvl="0" indent="0" algn="l" rtl="0">
              <a:spcBef>
                <a:spcPts val="0"/>
              </a:spcBef>
              <a:spcAft>
                <a:spcPts val="0"/>
              </a:spcAft>
              <a:buNone/>
            </a:pPr>
            <a:r>
              <a:rPr lang="en"/>
              <a:t>UC Davis professor of Native American studies Beth Rose Middleton Manning throws deergrass onto a burning pileas she and students in the “Keepers of the Flame”class take part in a cultural burn at the Tending and Gathering Garden at the Cache Creek Nature Preserve in Woodland.</a:t>
            </a:r>
            <a:endParaRPr/>
          </a:p>
          <a:p>
            <a:pPr marL="0" lvl="0" indent="0" algn="l" rtl="0">
              <a:spcBef>
                <a:spcPts val="0"/>
              </a:spcBef>
              <a:spcAft>
                <a:spcPts val="0"/>
              </a:spcAft>
              <a:buNone/>
            </a:pPr>
            <a:endParaRPr/>
          </a:p>
          <a:p>
            <a:pPr marL="0" lvl="0" indent="0" algn="l" rtl="0">
              <a:spcBef>
                <a:spcPts val="0"/>
              </a:spcBef>
              <a:spcAft>
                <a:spcPts val="0"/>
              </a:spcAft>
              <a:buNone/>
            </a:pPr>
            <a:r>
              <a:rPr lang="en"/>
              <a:t>Article: </a:t>
            </a:r>
            <a:r>
              <a:rPr lang="en" u="sng">
                <a:solidFill>
                  <a:schemeClr val="hlink"/>
                </a:solidFill>
                <a:hlinkClick r:id="rId3"/>
              </a:rPr>
              <a:t>https://climatechange.ucdavis.edu/news/rethinking-wildfire/</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b7b87a5c6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b7b87a5c6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Traditional Ecological Knowledge (TEK) describes Indigenous knowledge of local resources developed over thousands of years. The first seven minutes (of this 27-minute video) introduces Traditional Ecological Knowledge within a Chico area context and peoples’ personal connections with TEK. The video will automatically stop after seven minutes.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Link to video: </a:t>
            </a:r>
            <a:r>
              <a:rPr lang="en" u="sng" dirty="0">
                <a:solidFill>
                  <a:schemeClr val="hlink"/>
                </a:solidFill>
                <a:hlinkClick r:id="rId3"/>
              </a:rPr>
              <a:t>Traditional Ecological Knowledge</a:t>
            </a:r>
            <a:endParaRPr dirty="0"/>
          </a:p>
          <a:p>
            <a:pPr marL="0" lvl="0" indent="0" algn="l" rtl="0">
              <a:spcBef>
                <a:spcPts val="0"/>
              </a:spcBef>
              <a:spcAft>
                <a:spcPts val="0"/>
              </a:spcAft>
              <a:buNone/>
            </a:pPr>
            <a:r>
              <a:rPr lang="en" dirty="0"/>
              <a:t>Living Traditions- Living Lands</a:t>
            </a:r>
            <a:endParaRPr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b7b87a5c6e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b7b87a5c6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Journal reflection. </a:t>
            </a:r>
            <a:endParaRPr/>
          </a:p>
          <a:p>
            <a:pPr marL="0" lvl="0" indent="0" algn="l" rtl="0">
              <a:spcBef>
                <a:spcPts val="0"/>
              </a:spcBef>
              <a:spcAft>
                <a:spcPts val="0"/>
              </a:spcAft>
              <a:buNone/>
            </a:pPr>
            <a:br>
              <a:rPr lang="en"/>
            </a:b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f5806c23f6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f5806c23f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564000" y="4703625"/>
            <a:ext cx="490800" cy="393600"/>
          </a:xfrm>
          <a:prstGeom prst="rect">
            <a:avLst/>
          </a:prstGeom>
          <a:noFill/>
          <a:ln>
            <a:noFill/>
          </a:ln>
        </p:spPr>
        <p:txBody>
          <a:bodyPr spcFirstLastPara="1" wrap="square" lIns="91425" tIns="91425" rIns="91425" bIns="91425" anchor="ctr" anchorCtr="0">
            <a:noAutofit/>
          </a:bodyPr>
          <a:lstStyle>
            <a:lvl1pPr lvl="0" algn="r">
              <a:buNone/>
              <a:defRPr sz="2200">
                <a:solidFill>
                  <a:schemeClr val="dk1"/>
                </a:solidFill>
                <a:latin typeface="Average"/>
                <a:ea typeface="Average"/>
                <a:cs typeface="Average"/>
                <a:sym typeface="Average"/>
              </a:defRPr>
            </a:lvl1pPr>
            <a:lvl2pPr lvl="1" algn="r">
              <a:buNone/>
              <a:defRPr sz="2200">
                <a:solidFill>
                  <a:schemeClr val="dk1"/>
                </a:solidFill>
                <a:latin typeface="Average"/>
                <a:ea typeface="Average"/>
                <a:cs typeface="Average"/>
                <a:sym typeface="Average"/>
              </a:defRPr>
            </a:lvl2pPr>
            <a:lvl3pPr lvl="2" algn="r">
              <a:buNone/>
              <a:defRPr sz="2200">
                <a:solidFill>
                  <a:schemeClr val="dk1"/>
                </a:solidFill>
                <a:latin typeface="Average"/>
                <a:ea typeface="Average"/>
                <a:cs typeface="Average"/>
                <a:sym typeface="Average"/>
              </a:defRPr>
            </a:lvl3pPr>
            <a:lvl4pPr lvl="3" algn="r">
              <a:buNone/>
              <a:defRPr sz="2200">
                <a:solidFill>
                  <a:schemeClr val="dk1"/>
                </a:solidFill>
                <a:latin typeface="Average"/>
                <a:ea typeface="Average"/>
                <a:cs typeface="Average"/>
                <a:sym typeface="Average"/>
              </a:defRPr>
            </a:lvl4pPr>
            <a:lvl5pPr lvl="4" algn="r">
              <a:buNone/>
              <a:defRPr sz="2200">
                <a:solidFill>
                  <a:schemeClr val="dk1"/>
                </a:solidFill>
                <a:latin typeface="Average"/>
                <a:ea typeface="Average"/>
                <a:cs typeface="Average"/>
                <a:sym typeface="Average"/>
              </a:defRPr>
            </a:lvl5pPr>
            <a:lvl6pPr lvl="5" algn="r">
              <a:buNone/>
              <a:defRPr sz="2200">
                <a:solidFill>
                  <a:schemeClr val="dk1"/>
                </a:solidFill>
                <a:latin typeface="Average"/>
                <a:ea typeface="Average"/>
                <a:cs typeface="Average"/>
                <a:sym typeface="Average"/>
              </a:defRPr>
            </a:lvl6pPr>
            <a:lvl7pPr lvl="6" algn="r">
              <a:buNone/>
              <a:defRPr sz="2200">
                <a:solidFill>
                  <a:schemeClr val="dk1"/>
                </a:solidFill>
                <a:latin typeface="Average"/>
                <a:ea typeface="Average"/>
                <a:cs typeface="Average"/>
                <a:sym typeface="Average"/>
              </a:defRPr>
            </a:lvl7pPr>
            <a:lvl8pPr lvl="7" algn="r">
              <a:buNone/>
              <a:defRPr sz="2200">
                <a:solidFill>
                  <a:schemeClr val="dk1"/>
                </a:solidFill>
                <a:latin typeface="Average"/>
                <a:ea typeface="Average"/>
                <a:cs typeface="Average"/>
                <a:sym typeface="Average"/>
              </a:defRPr>
            </a:lvl8pPr>
            <a:lvl9pPr lvl="8" algn="r">
              <a:buNone/>
              <a:defRPr sz="2200">
                <a:solidFill>
                  <a:schemeClr val="dk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Z-EXQ9be8mE"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gif"/></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4.gif"/></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d2LsHHSDiW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idx="4294967295"/>
          </p:nvPr>
        </p:nvSpPr>
        <p:spPr>
          <a:xfrm>
            <a:off x="671250" y="687725"/>
            <a:ext cx="7801500" cy="97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700"/>
              <a:t>Wildfire in the Foothills</a:t>
            </a:r>
            <a:endParaRPr sz="4700"/>
          </a:p>
        </p:txBody>
      </p:sp>
      <p:pic>
        <p:nvPicPr>
          <p:cNvPr id="60" name="Google Shape;60;p13"/>
          <p:cNvPicPr preferRelativeResize="0"/>
          <p:nvPr/>
        </p:nvPicPr>
        <p:blipFill rotWithShape="1">
          <a:blip r:embed="rId3">
            <a:alphaModFix amt="57000"/>
          </a:blip>
          <a:srcRect t="33373" b="16853"/>
          <a:stretch/>
        </p:blipFill>
        <p:spPr>
          <a:xfrm>
            <a:off x="0" y="1891200"/>
            <a:ext cx="9143999" cy="3252302"/>
          </a:xfrm>
          <a:prstGeom prst="rect">
            <a:avLst/>
          </a:prstGeom>
          <a:noFill/>
          <a:ln w="38100" cap="flat" cmpd="sng">
            <a:solidFill>
              <a:srgbClr val="8DF255"/>
            </a:solidFill>
            <a:prstDash val="solid"/>
            <a:round/>
            <a:headEnd type="none" w="sm" len="sm"/>
            <a:tailEnd type="none" w="sm" len="sm"/>
          </a:ln>
        </p:spPr>
      </p:pic>
      <p:pic>
        <p:nvPicPr>
          <p:cNvPr id="61" name="Google Shape;61;p13"/>
          <p:cNvPicPr preferRelativeResize="0"/>
          <p:nvPr/>
        </p:nvPicPr>
        <p:blipFill>
          <a:blip r:embed="rId4">
            <a:alphaModFix/>
          </a:blip>
          <a:stretch>
            <a:fillRect/>
          </a:stretch>
        </p:blipFill>
        <p:spPr>
          <a:xfrm>
            <a:off x="8004775" y="3669450"/>
            <a:ext cx="939075" cy="1269025"/>
          </a:xfrm>
          <a:prstGeom prst="rect">
            <a:avLst/>
          </a:prstGeom>
          <a:noFill/>
          <a:ln w="9525" cap="flat" cmpd="sng">
            <a:solidFill>
              <a:schemeClr val="dk2"/>
            </a:solidFill>
            <a:prstDash val="solid"/>
            <a:round/>
            <a:headEnd type="none" w="sm" len="sm"/>
            <a:tailEnd type="none" w="sm" len="sm"/>
          </a:ln>
        </p:spPr>
      </p:pic>
      <p:sp>
        <p:nvSpPr>
          <p:cNvPr id="62" name="Google Shape;62;p13"/>
          <p:cNvSpPr txBox="1"/>
          <p:nvPr/>
        </p:nvSpPr>
        <p:spPr>
          <a:xfrm>
            <a:off x="0" y="1347450"/>
            <a:ext cx="9144000" cy="45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rgbClr val="8DF255"/>
                </a:solidFill>
                <a:latin typeface="Average"/>
                <a:ea typeface="Average"/>
                <a:cs typeface="Average"/>
                <a:sym typeface="Average"/>
              </a:rPr>
              <a:t>Lesson 2: Cultural Fire</a:t>
            </a:r>
            <a:endParaRPr sz="2500">
              <a:solidFill>
                <a:srgbClr val="8DF255"/>
              </a:solidFill>
              <a:latin typeface="Average"/>
              <a:ea typeface="Average"/>
              <a:cs typeface="Average"/>
              <a:sym typeface="Average"/>
            </a:endParaRPr>
          </a:p>
        </p:txBody>
      </p:sp>
      <p:sp>
        <p:nvSpPr>
          <p:cNvPr id="63" name="Google Shape;63;p13"/>
          <p:cNvSpPr txBox="1">
            <a:spLocks noGrp="1"/>
          </p:cNvSpPr>
          <p:nvPr>
            <p:ph type="sldNum" idx="12"/>
          </p:nvPr>
        </p:nvSpPr>
        <p:spPr>
          <a:xfrm>
            <a:off x="8653200" y="4749900"/>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2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2"/>
          <p:cNvPicPr preferRelativeResize="0"/>
          <p:nvPr/>
        </p:nvPicPr>
        <p:blipFill rotWithShape="1">
          <a:blip r:embed="rId3">
            <a:alphaModFix amt="52000"/>
          </a:blip>
          <a:srcRect r="14602"/>
          <a:stretch/>
        </p:blipFill>
        <p:spPr>
          <a:xfrm>
            <a:off x="0" y="-76550"/>
            <a:ext cx="9144000" cy="5220050"/>
          </a:xfrm>
          <a:prstGeom prst="rect">
            <a:avLst/>
          </a:prstGeom>
          <a:noFill/>
          <a:ln>
            <a:noFill/>
          </a:ln>
        </p:spPr>
      </p:pic>
      <p:sp>
        <p:nvSpPr>
          <p:cNvPr id="125" name="Google Shape;125;p22"/>
          <p:cNvSpPr txBox="1">
            <a:spLocks noGrp="1"/>
          </p:cNvSpPr>
          <p:nvPr>
            <p:ph type="title"/>
          </p:nvPr>
        </p:nvSpPr>
        <p:spPr>
          <a:xfrm>
            <a:off x="177600" y="2307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Promote desired habitats and species.</a:t>
            </a:r>
            <a:endParaRPr sz="3300"/>
          </a:p>
        </p:txBody>
      </p:sp>
      <p:sp>
        <p:nvSpPr>
          <p:cNvPr id="126" name="Google Shape;126;p22"/>
          <p:cNvSpPr txBox="1">
            <a:spLocks noGrp="1"/>
          </p:cNvSpPr>
          <p:nvPr>
            <p:ph type="body" idx="1"/>
          </p:nvPr>
        </p:nvSpPr>
        <p:spPr>
          <a:xfrm>
            <a:off x="266700" y="3012600"/>
            <a:ext cx="8877300" cy="1977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sz="3000">
                <a:solidFill>
                  <a:schemeClr val="dk1"/>
                </a:solidFill>
              </a:rPr>
              <a:t>Frequent, low-intensity fire improves ecosystems by making patches of plants of different ages, sizes, and species. This creates a rich mixture of resources for food, clothing, tools, and medicine.</a:t>
            </a:r>
            <a:endParaRPr sz="3000">
              <a:solidFill>
                <a:schemeClr val="dk1"/>
              </a:solidFill>
            </a:endParaRPr>
          </a:p>
        </p:txBody>
      </p:sp>
      <p:sp>
        <p:nvSpPr>
          <p:cNvPr id="127" name="Google Shape;127;p22"/>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1000"/>
                                        <p:tgtEl>
                                          <p:spTgt spid="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3"/>
          <p:cNvPicPr preferRelativeResize="0"/>
          <p:nvPr/>
        </p:nvPicPr>
        <p:blipFill rotWithShape="1">
          <a:blip r:embed="rId3">
            <a:alphaModFix amt="35000"/>
          </a:blip>
          <a:srcRect t="13982" b="9774"/>
          <a:stretch/>
        </p:blipFill>
        <p:spPr>
          <a:xfrm>
            <a:off x="0" y="0"/>
            <a:ext cx="9144001" cy="5143501"/>
          </a:xfrm>
          <a:prstGeom prst="rect">
            <a:avLst/>
          </a:prstGeom>
          <a:noFill/>
          <a:ln>
            <a:noFill/>
          </a:ln>
        </p:spPr>
      </p:pic>
      <p:sp>
        <p:nvSpPr>
          <p:cNvPr id="133" name="Google Shape;133;p23"/>
          <p:cNvSpPr txBox="1">
            <a:spLocks noGrp="1"/>
          </p:cNvSpPr>
          <p:nvPr>
            <p:ph type="title"/>
          </p:nvPr>
        </p:nvSpPr>
        <p:spPr>
          <a:xfrm>
            <a:off x="311700" y="2154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Increase favored resources.</a:t>
            </a:r>
            <a:endParaRPr sz="3300"/>
          </a:p>
        </p:txBody>
      </p:sp>
      <p:sp>
        <p:nvSpPr>
          <p:cNvPr id="134" name="Google Shape;134;p23"/>
          <p:cNvSpPr txBox="1">
            <a:spLocks noGrp="1"/>
          </p:cNvSpPr>
          <p:nvPr>
            <p:ph type="body" idx="1"/>
          </p:nvPr>
        </p:nvSpPr>
        <p:spPr>
          <a:xfrm>
            <a:off x="155850" y="2869050"/>
            <a:ext cx="8832300" cy="2228100"/>
          </a:xfrm>
          <a:prstGeom prst="rect">
            <a:avLst/>
          </a:prstGeom>
          <a:solidFill>
            <a:srgbClr val="6F4B2F">
              <a:alpha val="48310"/>
            </a:srgbClr>
          </a:solidFill>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sz="2800">
                <a:solidFill>
                  <a:schemeClr val="dk1"/>
                </a:solidFill>
              </a:rPr>
              <a:t>Fire restores soil nutrients which increases the output of edible plants such as grass seeds, greens, bulbs, and corns. Straight, flexible shoots that grow from the base of a burned oak tree produces the best materials for making baskets and cradles. </a:t>
            </a:r>
            <a:endParaRPr sz="2800">
              <a:solidFill>
                <a:schemeClr val="dk1"/>
              </a:solidFill>
            </a:endParaRPr>
          </a:p>
        </p:txBody>
      </p:sp>
      <p:sp>
        <p:nvSpPr>
          <p:cNvPr id="135" name="Google Shape;135;p23"/>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1000"/>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4"/>
          <p:cNvPicPr preferRelativeResize="0"/>
          <p:nvPr/>
        </p:nvPicPr>
        <p:blipFill rotWithShape="1">
          <a:blip r:embed="rId3">
            <a:alphaModFix amt="20000"/>
          </a:blip>
          <a:srcRect t="1952" b="4186"/>
          <a:stretch/>
        </p:blipFill>
        <p:spPr>
          <a:xfrm>
            <a:off x="35950" y="0"/>
            <a:ext cx="9072100" cy="5143500"/>
          </a:xfrm>
          <a:prstGeom prst="rect">
            <a:avLst/>
          </a:prstGeom>
          <a:noFill/>
          <a:ln>
            <a:noFill/>
          </a:ln>
        </p:spPr>
      </p:pic>
      <p:sp>
        <p:nvSpPr>
          <p:cNvPr id="141" name="Google Shape;141;p24"/>
          <p:cNvSpPr txBox="1">
            <a:spLocks noGrp="1"/>
          </p:cNvSpPr>
          <p:nvPr>
            <p:ph type="title"/>
          </p:nvPr>
        </p:nvSpPr>
        <p:spPr>
          <a:xfrm>
            <a:off x="311700" y="138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Increase Acorn Harvest</a:t>
            </a:r>
            <a:endParaRPr sz="3300"/>
          </a:p>
        </p:txBody>
      </p:sp>
      <p:sp>
        <p:nvSpPr>
          <p:cNvPr id="142" name="Google Shape;142;p24"/>
          <p:cNvSpPr txBox="1">
            <a:spLocks noGrp="1"/>
          </p:cNvSpPr>
          <p:nvPr>
            <p:ph type="body" idx="1"/>
          </p:nvPr>
        </p:nvSpPr>
        <p:spPr>
          <a:xfrm>
            <a:off x="311700" y="788100"/>
            <a:ext cx="8352600" cy="4079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900">
                <a:solidFill>
                  <a:schemeClr val="dk1"/>
                </a:solidFill>
              </a:rPr>
              <a:t>The black oak’s large, round acorns were a staple food source for the Maidu. Harvested acorns were dried, leached of tannins, ground into flour, and eaten as a mush or cooked into breads.</a:t>
            </a:r>
            <a:r>
              <a:rPr lang="en" sz="2700">
                <a:solidFill>
                  <a:schemeClr val="dk1"/>
                </a:solidFill>
              </a:rPr>
              <a:t> </a:t>
            </a:r>
            <a:endParaRPr sz="2700">
              <a:solidFill>
                <a:schemeClr val="dk1"/>
              </a:solidFill>
            </a:endParaRPr>
          </a:p>
          <a:p>
            <a:pPr marL="0" lvl="0" indent="0" algn="l" rtl="0">
              <a:lnSpc>
                <a:spcPct val="100000"/>
              </a:lnSpc>
              <a:spcBef>
                <a:spcPts val="0"/>
              </a:spcBef>
              <a:spcAft>
                <a:spcPts val="0"/>
              </a:spcAft>
              <a:buNone/>
            </a:pPr>
            <a:endParaRPr sz="2700">
              <a:solidFill>
                <a:schemeClr val="dk1"/>
              </a:solidFill>
            </a:endParaRPr>
          </a:p>
          <a:p>
            <a:pPr marL="0" lvl="0" indent="0" algn="l" rtl="0">
              <a:lnSpc>
                <a:spcPct val="100000"/>
              </a:lnSpc>
              <a:spcBef>
                <a:spcPts val="0"/>
              </a:spcBef>
              <a:spcAft>
                <a:spcPts val="0"/>
              </a:spcAft>
              <a:buNone/>
            </a:pPr>
            <a:r>
              <a:rPr lang="en" sz="2900">
                <a:solidFill>
                  <a:schemeClr val="dk1"/>
                </a:solidFill>
              </a:rPr>
              <a:t>According to the Mechoopda Tribe, “an abundant annual crop of acorns might provide enough food for an entire year, and due to its hard shell, could often be stored for up to two years in time.” </a:t>
            </a:r>
            <a:endParaRPr sz="2700">
              <a:solidFill>
                <a:schemeClr val="dk1"/>
              </a:solidFill>
            </a:endParaRPr>
          </a:p>
        </p:txBody>
      </p:sp>
      <p:sp>
        <p:nvSpPr>
          <p:cNvPr id="143" name="Google Shape;143;p24"/>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fade">
                                      <p:cBhvr>
                                        <p:cTn id="7" dur="1000"/>
                                        <p:tgtEl>
                                          <p:spTgt spid="1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xEl>
                                              <p:pRg st="1" end="1"/>
                                            </p:txEl>
                                          </p:spTgt>
                                        </p:tgtEl>
                                        <p:attrNameLst>
                                          <p:attrName>style.visibility</p:attrName>
                                        </p:attrNameLst>
                                      </p:cBhvr>
                                      <p:to>
                                        <p:strVal val="visible"/>
                                      </p:to>
                                    </p:set>
                                    <p:animEffect transition="in" filter="fade">
                                      <p:cBhvr>
                                        <p:cTn id="12" dur="1000"/>
                                        <p:tgtEl>
                                          <p:spTgt spid="1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
                                            <p:txEl>
                                              <p:pRg st="2" end="2"/>
                                            </p:txEl>
                                          </p:spTgt>
                                        </p:tgtEl>
                                        <p:attrNameLst>
                                          <p:attrName>style.visibility</p:attrName>
                                        </p:attrNameLst>
                                      </p:cBhvr>
                                      <p:to>
                                        <p:strVal val="visible"/>
                                      </p:to>
                                    </p:set>
                                    <p:animEffect transition="in" filter="fade">
                                      <p:cBhvr>
                                        <p:cTn id="17" dur="1000"/>
                                        <p:tgtEl>
                                          <p:spTgt spid="1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5"/>
          <p:cNvPicPr preferRelativeResize="0"/>
          <p:nvPr/>
        </p:nvPicPr>
        <p:blipFill rotWithShape="1">
          <a:blip r:embed="rId3">
            <a:alphaModFix amt="37000"/>
          </a:blip>
          <a:srcRect l="18918" t="19164" r="15209" b="26187"/>
          <a:stretch/>
        </p:blipFill>
        <p:spPr>
          <a:xfrm>
            <a:off x="-22000" y="-46275"/>
            <a:ext cx="9144000" cy="5143500"/>
          </a:xfrm>
          <a:prstGeom prst="rect">
            <a:avLst/>
          </a:prstGeom>
          <a:noFill/>
          <a:ln>
            <a:noFill/>
          </a:ln>
        </p:spPr>
      </p:pic>
      <p:sp>
        <p:nvSpPr>
          <p:cNvPr id="149" name="Google Shape;149;p25"/>
          <p:cNvSpPr txBox="1">
            <a:spLocks noGrp="1"/>
          </p:cNvSpPr>
          <p:nvPr>
            <p:ph type="title"/>
          </p:nvPr>
        </p:nvSpPr>
        <p:spPr>
          <a:xfrm>
            <a:off x="167125" y="138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Improve Natural Materials</a:t>
            </a:r>
            <a:endParaRPr sz="3300"/>
          </a:p>
        </p:txBody>
      </p:sp>
      <p:sp>
        <p:nvSpPr>
          <p:cNvPr id="150" name="Google Shape;150;p25"/>
          <p:cNvSpPr txBox="1">
            <a:spLocks noGrp="1"/>
          </p:cNvSpPr>
          <p:nvPr>
            <p:ph type="body" idx="1"/>
          </p:nvPr>
        </p:nvSpPr>
        <p:spPr>
          <a:xfrm>
            <a:off x="4791425" y="1157275"/>
            <a:ext cx="4169100" cy="3781200"/>
          </a:xfrm>
          <a:prstGeom prst="rect">
            <a:avLst/>
          </a:prstGeom>
          <a:solidFill>
            <a:srgbClr val="C1A064">
              <a:alpha val="55060"/>
            </a:srgbClr>
          </a:solidFill>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sz="2700">
                <a:solidFill>
                  <a:schemeClr val="dk1"/>
                </a:solidFill>
              </a:rPr>
              <a:t>Fire alters the structure of grasses and plants to produce more useable shoots. Baskets woven with other native plant materials were made for collecting grass seeds, sifting acorn flour and cooking, storage, and carrying materials.</a:t>
            </a:r>
            <a:endParaRPr sz="2700">
              <a:solidFill>
                <a:schemeClr val="dk1"/>
              </a:solidFill>
            </a:endParaRPr>
          </a:p>
        </p:txBody>
      </p:sp>
      <p:sp>
        <p:nvSpPr>
          <p:cNvPr id="151" name="Google Shape;151;p25"/>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152" name="Google Shape;152;p25"/>
          <p:cNvPicPr preferRelativeResize="0"/>
          <p:nvPr/>
        </p:nvPicPr>
        <p:blipFill rotWithShape="1">
          <a:blip r:embed="rId4">
            <a:alphaModFix/>
          </a:blip>
          <a:srcRect l="3586" r="3269"/>
          <a:stretch/>
        </p:blipFill>
        <p:spPr>
          <a:xfrm>
            <a:off x="167125" y="1157263"/>
            <a:ext cx="4624302" cy="2899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1000"/>
                                        <p:tgtEl>
                                          <p:spTgt spid="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6"/>
          <p:cNvPicPr preferRelativeResize="0"/>
          <p:nvPr/>
        </p:nvPicPr>
        <p:blipFill rotWithShape="1">
          <a:blip r:embed="rId3">
            <a:alphaModFix amt="42000"/>
          </a:blip>
          <a:srcRect l="8848" r="8840"/>
          <a:stretch/>
        </p:blipFill>
        <p:spPr>
          <a:xfrm>
            <a:off x="0" y="11422"/>
            <a:ext cx="9144000" cy="5120647"/>
          </a:xfrm>
          <a:prstGeom prst="rect">
            <a:avLst/>
          </a:prstGeom>
          <a:noFill/>
          <a:ln>
            <a:noFill/>
          </a:ln>
        </p:spPr>
      </p:pic>
      <p:sp>
        <p:nvSpPr>
          <p:cNvPr id="158" name="Google Shape;158;p26"/>
          <p:cNvSpPr txBox="1">
            <a:spLocks noGrp="1"/>
          </p:cNvSpPr>
          <p:nvPr>
            <p:ph type="title"/>
          </p:nvPr>
        </p:nvSpPr>
        <p:spPr>
          <a:xfrm>
            <a:off x="219900" y="337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Improve Safety and Travel</a:t>
            </a:r>
            <a:endParaRPr sz="3300"/>
          </a:p>
        </p:txBody>
      </p:sp>
      <p:sp>
        <p:nvSpPr>
          <p:cNvPr id="159" name="Google Shape;159;p26"/>
          <p:cNvSpPr txBox="1">
            <a:spLocks noGrp="1"/>
          </p:cNvSpPr>
          <p:nvPr>
            <p:ph type="body" idx="1"/>
          </p:nvPr>
        </p:nvSpPr>
        <p:spPr>
          <a:xfrm>
            <a:off x="137775" y="1017725"/>
            <a:ext cx="4037700" cy="3834900"/>
          </a:xfrm>
          <a:prstGeom prst="rect">
            <a:avLst/>
          </a:prstGeom>
          <a:solidFill>
            <a:srgbClr val="D2A149">
              <a:alpha val="14610"/>
            </a:srgbClr>
          </a:solidFill>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sz="2700">
                <a:solidFill>
                  <a:schemeClr val="dk1"/>
                </a:solidFill>
              </a:rPr>
              <a:t>Areas surrounding villages were burned frequently, even yearly. This protected the villages from fire danger by reducing the amount of fuel nearby. Fire opened the landscape to improve visibility and travel.</a:t>
            </a:r>
            <a:endParaRPr sz="2700">
              <a:solidFill>
                <a:schemeClr val="dk1"/>
              </a:solidFill>
            </a:endParaRPr>
          </a:p>
        </p:txBody>
      </p:sp>
      <p:sp>
        <p:nvSpPr>
          <p:cNvPr id="160" name="Google Shape;160;p26"/>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161" name="Google Shape;161;p26"/>
          <p:cNvPicPr preferRelativeResize="0"/>
          <p:nvPr/>
        </p:nvPicPr>
        <p:blipFill>
          <a:blip r:embed="rId4">
            <a:alphaModFix/>
          </a:blip>
          <a:stretch>
            <a:fillRect/>
          </a:stretch>
        </p:blipFill>
        <p:spPr>
          <a:xfrm>
            <a:off x="4175470" y="1203502"/>
            <a:ext cx="4784630" cy="3463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1000"/>
                                        <p:tgtEl>
                                          <p:spTgt spid="1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7"/>
          <p:cNvPicPr preferRelativeResize="0"/>
          <p:nvPr/>
        </p:nvPicPr>
        <p:blipFill>
          <a:blip r:embed="rId3">
            <a:alphaModFix amt="44000"/>
          </a:blip>
          <a:stretch>
            <a:fillRect/>
          </a:stretch>
        </p:blipFill>
        <p:spPr>
          <a:xfrm>
            <a:off x="0" y="0"/>
            <a:ext cx="9144000" cy="5143501"/>
          </a:xfrm>
          <a:prstGeom prst="rect">
            <a:avLst/>
          </a:prstGeom>
          <a:noFill/>
          <a:ln>
            <a:noFill/>
          </a:ln>
        </p:spPr>
      </p:pic>
      <p:sp>
        <p:nvSpPr>
          <p:cNvPr id="167" name="Google Shape;167;p27"/>
          <p:cNvSpPr txBox="1">
            <a:spLocks noGrp="1"/>
          </p:cNvSpPr>
          <p:nvPr>
            <p:ph type="body" idx="1"/>
          </p:nvPr>
        </p:nvSpPr>
        <p:spPr>
          <a:xfrm>
            <a:off x="311700" y="267300"/>
            <a:ext cx="8520600" cy="46089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 sz="3000">
                <a:solidFill>
                  <a:schemeClr val="dk1"/>
                </a:solidFill>
              </a:rPr>
              <a:t>Watch the following video about using cultural fire  today and be prepared to answer the following questions: </a:t>
            </a:r>
            <a:endParaRPr sz="3000">
              <a:solidFill>
                <a:schemeClr val="dk1"/>
              </a:solidFill>
            </a:endParaRPr>
          </a:p>
          <a:p>
            <a:pPr marL="0" lvl="0" indent="0" algn="l" rtl="0">
              <a:lnSpc>
                <a:spcPct val="100000"/>
              </a:lnSpc>
              <a:spcBef>
                <a:spcPts val="1200"/>
              </a:spcBef>
              <a:spcAft>
                <a:spcPts val="0"/>
              </a:spcAft>
              <a:buNone/>
            </a:pPr>
            <a:r>
              <a:rPr lang="en" sz="3000">
                <a:solidFill>
                  <a:schemeClr val="dk1"/>
                </a:solidFill>
              </a:rPr>
              <a:t>1) What were some of the reasons given for why fire is important?</a:t>
            </a:r>
            <a:endParaRPr sz="3000">
              <a:solidFill>
                <a:schemeClr val="dk1"/>
              </a:solidFill>
            </a:endParaRPr>
          </a:p>
          <a:p>
            <a:pPr marL="0" lvl="0" indent="0" algn="l" rtl="0">
              <a:lnSpc>
                <a:spcPct val="100000"/>
              </a:lnSpc>
              <a:spcBef>
                <a:spcPts val="0"/>
              </a:spcBef>
              <a:spcAft>
                <a:spcPts val="0"/>
              </a:spcAft>
              <a:buNone/>
            </a:pPr>
            <a:r>
              <a:rPr lang="en" sz="3000">
                <a:solidFill>
                  <a:schemeClr val="dk1"/>
                </a:solidFill>
              </a:rPr>
              <a:t>2) What were some ways they used fire in the video?</a:t>
            </a:r>
            <a:endParaRPr sz="3000">
              <a:solidFill>
                <a:schemeClr val="dk1"/>
              </a:solidFill>
            </a:endParaRPr>
          </a:p>
          <a:p>
            <a:pPr marL="0" lvl="0" indent="0" algn="l" rtl="0">
              <a:lnSpc>
                <a:spcPct val="100000"/>
              </a:lnSpc>
              <a:spcBef>
                <a:spcPts val="0"/>
              </a:spcBef>
              <a:spcAft>
                <a:spcPts val="0"/>
              </a:spcAft>
              <a:buNone/>
            </a:pPr>
            <a:r>
              <a:rPr lang="en" sz="3000">
                <a:solidFill>
                  <a:schemeClr val="dk1"/>
                </a:solidFill>
              </a:rPr>
              <a:t>3) What is a consequence of removing fire from the landscape?</a:t>
            </a:r>
            <a:endParaRPr sz="2200">
              <a:solidFill>
                <a:schemeClr val="lt2"/>
              </a:solidFill>
            </a:endParaRPr>
          </a:p>
        </p:txBody>
      </p:sp>
      <p:sp>
        <p:nvSpPr>
          <p:cNvPr id="168" name="Google Shape;168;p27"/>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8" descr="For thousands of years, California Indians used fire as a tool for managing natural resources. Throughout the state, Native peoples conducted cultural burns on a wide range of plants and it was their fire regimes that created diverse habitat mosaics that sustained meadows, coastal prairies, and grasslands. The careful application of fire increased fruit and seed production, caused new growth that was better suited for making baskets, and reduced the fuel load that could be burned by naturally occurring wildfires. But starting with the Spanish conquest and continuing today in the form of Forest Service and Cal Fire policies, fire suppression has drastically limited cultural burning. As a result, the forest has become incredibly dense and we are now facing a situation in the Sierras where drought is causing many trees to die. This massive tree mortality has brought the forest to a tipping point where large scale wildfires threaten to alter the Sierras permanently. In this video, we explore how cultural burning is being practiced today and what lessons it holds for the future of the forest. We visit the area just south of Yosemite National Park where two tribes are working to bring fire back to the land, the North Fork Mono Tribe and the Cold Springs Rancheria of Mono Indians." title="Tending the Wild: Cutural Burning">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174" name="Google Shape;174;p28"/>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9"/>
          <p:cNvPicPr preferRelativeResize="0"/>
          <p:nvPr/>
        </p:nvPicPr>
        <p:blipFill>
          <a:blip r:embed="rId3">
            <a:alphaModFix amt="44000"/>
          </a:blip>
          <a:stretch>
            <a:fillRect/>
          </a:stretch>
        </p:blipFill>
        <p:spPr>
          <a:xfrm>
            <a:off x="0" y="0"/>
            <a:ext cx="9144000" cy="5143501"/>
          </a:xfrm>
          <a:prstGeom prst="rect">
            <a:avLst/>
          </a:prstGeom>
          <a:noFill/>
          <a:ln>
            <a:noFill/>
          </a:ln>
        </p:spPr>
      </p:pic>
      <p:sp>
        <p:nvSpPr>
          <p:cNvPr id="180" name="Google Shape;180;p29"/>
          <p:cNvSpPr txBox="1">
            <a:spLocks noGrp="1"/>
          </p:cNvSpPr>
          <p:nvPr>
            <p:ph type="body" idx="1"/>
          </p:nvPr>
        </p:nvSpPr>
        <p:spPr>
          <a:xfrm>
            <a:off x="311700" y="605925"/>
            <a:ext cx="8520600" cy="30744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 sz="3900">
                <a:solidFill>
                  <a:schemeClr val="dk1"/>
                </a:solidFill>
              </a:rPr>
              <a:t>1) What were some of the reasons given for why fire is important?</a:t>
            </a:r>
            <a:endParaRPr sz="3900">
              <a:solidFill>
                <a:schemeClr val="dk1"/>
              </a:solidFill>
            </a:endParaRPr>
          </a:p>
          <a:p>
            <a:pPr marL="0" lvl="0" indent="0" algn="l" rtl="0">
              <a:lnSpc>
                <a:spcPct val="100000"/>
              </a:lnSpc>
              <a:spcBef>
                <a:spcPts val="1200"/>
              </a:spcBef>
              <a:spcAft>
                <a:spcPts val="0"/>
              </a:spcAft>
              <a:buNone/>
            </a:pPr>
            <a:r>
              <a:rPr lang="en" sz="3900">
                <a:solidFill>
                  <a:schemeClr val="dk1"/>
                </a:solidFill>
              </a:rPr>
              <a:t>2) What were some ways they used fire in the video?</a:t>
            </a:r>
            <a:endParaRPr sz="3900">
              <a:solidFill>
                <a:schemeClr val="dk1"/>
              </a:solidFill>
            </a:endParaRPr>
          </a:p>
          <a:p>
            <a:pPr marL="0" lvl="0" indent="0" algn="l" rtl="0">
              <a:lnSpc>
                <a:spcPct val="100000"/>
              </a:lnSpc>
              <a:spcBef>
                <a:spcPts val="1200"/>
              </a:spcBef>
              <a:spcAft>
                <a:spcPts val="0"/>
              </a:spcAft>
              <a:buNone/>
            </a:pPr>
            <a:r>
              <a:rPr lang="en" sz="3900">
                <a:solidFill>
                  <a:schemeClr val="dk1"/>
                </a:solidFill>
              </a:rPr>
              <a:t>3) What is a consequence of removing fire from the land?</a:t>
            </a:r>
            <a:endParaRPr sz="3900">
              <a:solidFill>
                <a:schemeClr val="dk1"/>
              </a:solidFill>
            </a:endParaRPr>
          </a:p>
          <a:p>
            <a:pPr marL="0" lvl="0" indent="0" algn="l" rtl="0">
              <a:lnSpc>
                <a:spcPct val="100000"/>
              </a:lnSpc>
              <a:spcBef>
                <a:spcPts val="1200"/>
              </a:spcBef>
              <a:spcAft>
                <a:spcPts val="0"/>
              </a:spcAft>
              <a:buNone/>
            </a:pPr>
            <a:endParaRPr sz="3800">
              <a:solidFill>
                <a:schemeClr val="dk1"/>
              </a:solidFill>
            </a:endParaRPr>
          </a:p>
          <a:p>
            <a:pPr marL="0" lvl="0" indent="0" algn="l" rtl="0">
              <a:lnSpc>
                <a:spcPct val="100000"/>
              </a:lnSpc>
              <a:spcBef>
                <a:spcPts val="1200"/>
              </a:spcBef>
              <a:spcAft>
                <a:spcPts val="1600"/>
              </a:spcAft>
              <a:buNone/>
            </a:pPr>
            <a:endParaRPr sz="3100">
              <a:solidFill>
                <a:schemeClr val="lt2"/>
              </a:solidFill>
            </a:endParaRPr>
          </a:p>
        </p:txBody>
      </p:sp>
      <p:pic>
        <p:nvPicPr>
          <p:cNvPr id="181" name="Google Shape;181;p29"/>
          <p:cNvPicPr preferRelativeResize="0"/>
          <p:nvPr/>
        </p:nvPicPr>
        <p:blipFill>
          <a:blip r:embed="rId4">
            <a:alphaModFix/>
          </a:blip>
          <a:stretch>
            <a:fillRect/>
          </a:stretch>
        </p:blipFill>
        <p:spPr>
          <a:xfrm rot="986308">
            <a:off x="7803351" y="198615"/>
            <a:ext cx="1232447" cy="942745"/>
          </a:xfrm>
          <a:prstGeom prst="rect">
            <a:avLst/>
          </a:prstGeom>
          <a:noFill/>
          <a:ln>
            <a:noFill/>
          </a:ln>
        </p:spPr>
      </p:pic>
      <p:sp>
        <p:nvSpPr>
          <p:cNvPr id="182" name="Google Shape;182;p29"/>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0"/>
          <p:cNvPicPr preferRelativeResize="0"/>
          <p:nvPr/>
        </p:nvPicPr>
        <p:blipFill>
          <a:blip r:embed="rId3">
            <a:alphaModFix/>
          </a:blip>
          <a:stretch>
            <a:fillRect/>
          </a:stretch>
        </p:blipFill>
        <p:spPr>
          <a:xfrm>
            <a:off x="0" y="0"/>
            <a:ext cx="9143998" cy="5143500"/>
          </a:xfrm>
          <a:prstGeom prst="rect">
            <a:avLst/>
          </a:prstGeom>
          <a:noFill/>
          <a:ln>
            <a:noFill/>
          </a:ln>
        </p:spPr>
      </p:pic>
      <p:sp>
        <p:nvSpPr>
          <p:cNvPr id="188" name="Google Shape;188;p30"/>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1"/>
          <p:cNvPicPr preferRelativeResize="0"/>
          <p:nvPr/>
        </p:nvPicPr>
        <p:blipFill>
          <a:blip r:embed="rId3">
            <a:alphaModFix/>
          </a:blip>
          <a:stretch>
            <a:fillRect/>
          </a:stretch>
        </p:blipFill>
        <p:spPr>
          <a:xfrm>
            <a:off x="0" y="0"/>
            <a:ext cx="9143998" cy="5143500"/>
          </a:xfrm>
          <a:prstGeom prst="rect">
            <a:avLst/>
          </a:prstGeom>
          <a:noFill/>
          <a:ln>
            <a:noFill/>
          </a:ln>
        </p:spPr>
      </p:pic>
      <p:sp>
        <p:nvSpPr>
          <p:cNvPr id="194" name="Google Shape;194;p31"/>
          <p:cNvSpPr txBox="1">
            <a:spLocks noGrp="1"/>
          </p:cNvSpPr>
          <p:nvPr>
            <p:ph type="title"/>
          </p:nvPr>
        </p:nvSpPr>
        <p:spPr>
          <a:xfrm>
            <a:off x="182400" y="3842625"/>
            <a:ext cx="8779200" cy="861000"/>
          </a:xfrm>
          <a:prstGeom prst="rect">
            <a:avLst/>
          </a:prstGeom>
          <a:solidFill>
            <a:srgbClr val="E0E0E0">
              <a:alpha val="41340"/>
            </a:srgb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400"/>
              <a:t>What is the dominant view of fire today?</a:t>
            </a:r>
            <a:endParaRPr sz="4400"/>
          </a:p>
        </p:txBody>
      </p:sp>
      <p:sp>
        <p:nvSpPr>
          <p:cNvPr id="195" name="Google Shape;195;p31"/>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4"/>
                                        </p:tgtEl>
                                        <p:attrNameLst>
                                          <p:attrName>style.visibility</p:attrName>
                                        </p:attrNameLst>
                                      </p:cBhvr>
                                      <p:to>
                                        <p:strVal val="visible"/>
                                      </p:to>
                                    </p:set>
                                    <p:anim calcmode="lin" valueType="num">
                                      <p:cBhvr additive="base">
                                        <p:cTn id="7" dur="1500"/>
                                        <p:tgtEl>
                                          <p:spTgt spid="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4"/>
          <p:cNvPicPr preferRelativeResize="0"/>
          <p:nvPr/>
        </p:nvPicPr>
        <p:blipFill rotWithShape="1">
          <a:blip r:embed="rId3">
            <a:alphaModFix/>
          </a:blip>
          <a:srcRect t="12944" b="7297"/>
          <a:stretch/>
        </p:blipFill>
        <p:spPr>
          <a:xfrm>
            <a:off x="0" y="0"/>
            <a:ext cx="9144003" cy="5143500"/>
          </a:xfrm>
          <a:prstGeom prst="rect">
            <a:avLst/>
          </a:prstGeom>
          <a:noFill/>
          <a:ln>
            <a:noFill/>
          </a:ln>
        </p:spPr>
      </p:pic>
      <p:sp>
        <p:nvSpPr>
          <p:cNvPr id="69" name="Google Shape;69;p14"/>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70" name="Google Shape;70;p14"/>
          <p:cNvSpPr/>
          <p:nvPr/>
        </p:nvSpPr>
        <p:spPr>
          <a:xfrm rot="3260221">
            <a:off x="4128312" y="-544974"/>
            <a:ext cx="3013809" cy="2920798"/>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txBox="1"/>
          <p:nvPr/>
        </p:nvSpPr>
        <p:spPr>
          <a:xfrm>
            <a:off x="4216675" y="284850"/>
            <a:ext cx="2837100" cy="182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Average"/>
                <a:ea typeface="Average"/>
                <a:cs typeface="Average"/>
                <a:sym typeface="Average"/>
              </a:rPr>
              <a:t>How do Indigenous Californians, past and present, use fire?</a:t>
            </a:r>
            <a:endParaRPr sz="2500">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aphicFrame>
        <p:nvGraphicFramePr>
          <p:cNvPr id="200" name="Google Shape;200;p32"/>
          <p:cNvGraphicFramePr/>
          <p:nvPr/>
        </p:nvGraphicFramePr>
        <p:xfrm>
          <a:off x="228300" y="740550"/>
          <a:ext cx="3000000" cy="3000000"/>
        </p:xfrm>
        <a:graphic>
          <a:graphicData uri="http://schemas.openxmlformats.org/drawingml/2006/table">
            <a:tbl>
              <a:tblPr>
                <a:noFill/>
                <a:tableStyleId>{DE6AFE33-7E4C-4BB8-B535-624266296326}</a:tableStyleId>
              </a:tblPr>
              <a:tblGrid>
                <a:gridCol w="4554225">
                  <a:extLst>
                    <a:ext uri="{9D8B030D-6E8A-4147-A177-3AD203B41FA5}">
                      <a16:colId xmlns:a16="http://schemas.microsoft.com/office/drawing/2014/main" val="20000"/>
                    </a:ext>
                  </a:extLst>
                </a:gridCol>
                <a:gridCol w="4133175">
                  <a:extLst>
                    <a:ext uri="{9D8B030D-6E8A-4147-A177-3AD203B41FA5}">
                      <a16:colId xmlns:a16="http://schemas.microsoft.com/office/drawing/2014/main" val="20001"/>
                    </a:ext>
                  </a:extLst>
                </a:gridCol>
              </a:tblGrid>
              <a:tr h="975850">
                <a:tc>
                  <a:txBody>
                    <a:bodyPr/>
                    <a:lstStyle/>
                    <a:p>
                      <a:pPr marL="0" lvl="0" indent="0" algn="ctr" rtl="0">
                        <a:spcBef>
                          <a:spcPts val="0"/>
                        </a:spcBef>
                        <a:spcAft>
                          <a:spcPts val="0"/>
                        </a:spcAft>
                        <a:buNone/>
                      </a:pPr>
                      <a:r>
                        <a:rPr lang="en" sz="2300" b="1">
                          <a:solidFill>
                            <a:schemeClr val="lt1"/>
                          </a:solidFill>
                          <a:latin typeface="Average"/>
                          <a:ea typeface="Average"/>
                          <a:cs typeface="Average"/>
                          <a:sym typeface="Average"/>
                        </a:rPr>
                        <a:t>War on fire.</a:t>
                      </a:r>
                      <a:endParaRPr sz="2300" b="1">
                        <a:solidFill>
                          <a:schemeClr val="lt1"/>
                        </a:solidFill>
                        <a:latin typeface="Average"/>
                        <a:ea typeface="Average"/>
                        <a:cs typeface="Average"/>
                        <a:sym typeface="Average"/>
                      </a:endParaRPr>
                    </a:p>
                  </a:txBody>
                  <a:tcPr marL="91425" marR="91425" marT="91425" marB="91425">
                    <a:solidFill>
                      <a:schemeClr val="accent5"/>
                    </a:solidFill>
                  </a:tcPr>
                </a:tc>
                <a:tc>
                  <a:txBody>
                    <a:bodyPr/>
                    <a:lstStyle/>
                    <a:p>
                      <a:pPr marL="0" lvl="0" indent="0" algn="ctr" rtl="0">
                        <a:spcBef>
                          <a:spcPts val="0"/>
                        </a:spcBef>
                        <a:spcAft>
                          <a:spcPts val="0"/>
                        </a:spcAft>
                        <a:buNone/>
                      </a:pPr>
                      <a:r>
                        <a:rPr lang="en" sz="2300" b="1">
                          <a:solidFill>
                            <a:schemeClr val="lt1"/>
                          </a:solidFill>
                          <a:latin typeface="Average"/>
                          <a:ea typeface="Average"/>
                          <a:cs typeface="Average"/>
                          <a:sym typeface="Average"/>
                        </a:rPr>
                        <a:t>Work with the flow of natural processes.</a:t>
                      </a:r>
                      <a:endParaRPr sz="2300" b="1">
                        <a:solidFill>
                          <a:schemeClr val="lt1"/>
                        </a:solidFill>
                      </a:endParaRPr>
                    </a:p>
                  </a:txBody>
                  <a:tcPr marL="91425" marR="91425" marT="91425" marB="91425">
                    <a:solidFill>
                      <a:schemeClr val="accent5"/>
                    </a:solidFill>
                  </a:tcPr>
                </a:tc>
                <a:extLst>
                  <a:ext uri="{0D108BD9-81ED-4DB2-BD59-A6C34878D82A}">
                    <a16:rowId xmlns:a16="http://schemas.microsoft.com/office/drawing/2014/main" val="10000"/>
                  </a:ext>
                </a:extLst>
              </a:tr>
              <a:tr h="647050">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Wildfire is destructive.</a:t>
                      </a:r>
                      <a:endParaRPr sz="2300">
                        <a:solidFill>
                          <a:srgbClr val="9E9E9E"/>
                        </a:solidFill>
                      </a:endParaRPr>
                    </a:p>
                  </a:txBody>
                  <a:tcPr marL="91425" marR="91425" marT="91425" marB="91425"/>
                </a:tc>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Wildfire is a necessary natural process.</a:t>
                      </a:r>
                      <a:endParaRPr sz="2300">
                        <a:solidFill>
                          <a:srgbClr val="9E9E9E"/>
                        </a:solidFill>
                      </a:endParaRPr>
                    </a:p>
                  </a:txBody>
                  <a:tcPr marL="91425" marR="91425" marT="91425" marB="91425"/>
                </a:tc>
                <a:extLst>
                  <a:ext uri="{0D108BD9-81ED-4DB2-BD59-A6C34878D82A}">
                    <a16:rowId xmlns:a16="http://schemas.microsoft.com/office/drawing/2014/main" val="10001"/>
                  </a:ext>
                </a:extLst>
              </a:tr>
              <a:tr h="701000">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Control wildfire on the landscape.</a:t>
                      </a:r>
                      <a:endParaRPr sz="2300">
                        <a:solidFill>
                          <a:srgbClr val="9E9E9E"/>
                        </a:solidFill>
                      </a:endParaRPr>
                    </a:p>
                  </a:txBody>
                  <a:tcPr marL="91425" marR="91425" marT="91425" marB="91425"/>
                </a:tc>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Learn to live with fire on fire-adapted landscapes.</a:t>
                      </a:r>
                      <a:endParaRPr sz="2300">
                        <a:solidFill>
                          <a:srgbClr val="9E9E9E"/>
                        </a:solidFill>
                      </a:endParaRPr>
                    </a:p>
                  </a:txBody>
                  <a:tcPr marL="91425" marR="91425" marT="91425" marB="91425"/>
                </a:tc>
                <a:extLst>
                  <a:ext uri="{0D108BD9-81ED-4DB2-BD59-A6C34878D82A}">
                    <a16:rowId xmlns:a16="http://schemas.microsoft.com/office/drawing/2014/main" val="10002"/>
                  </a:ext>
                </a:extLst>
              </a:tr>
              <a:tr h="701000">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Prevent and suppress fires.</a:t>
                      </a:r>
                      <a:endParaRPr sz="2300">
                        <a:solidFill>
                          <a:srgbClr val="9E9E9E"/>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Create fire-resilient human and natural communities.</a:t>
                      </a:r>
                      <a:endParaRPr sz="2300">
                        <a:solidFill>
                          <a:srgbClr val="9E9E9E"/>
                        </a:solidFill>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01" name="Google Shape;201;p32"/>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aphicFrame>
        <p:nvGraphicFramePr>
          <p:cNvPr id="206" name="Google Shape;206;p33"/>
          <p:cNvGraphicFramePr/>
          <p:nvPr/>
        </p:nvGraphicFramePr>
        <p:xfrm>
          <a:off x="260225" y="803975"/>
          <a:ext cx="3000000" cy="3000000"/>
        </p:xfrm>
        <a:graphic>
          <a:graphicData uri="http://schemas.openxmlformats.org/drawingml/2006/table">
            <a:tbl>
              <a:tblPr>
                <a:noFill/>
                <a:tableStyleId>{DE6AFE33-7E4C-4BB8-B535-624266296326}</a:tableStyleId>
              </a:tblPr>
              <a:tblGrid>
                <a:gridCol w="4520725">
                  <a:extLst>
                    <a:ext uri="{9D8B030D-6E8A-4147-A177-3AD203B41FA5}">
                      <a16:colId xmlns:a16="http://schemas.microsoft.com/office/drawing/2014/main" val="20000"/>
                    </a:ext>
                  </a:extLst>
                </a:gridCol>
                <a:gridCol w="4102800">
                  <a:extLst>
                    <a:ext uri="{9D8B030D-6E8A-4147-A177-3AD203B41FA5}">
                      <a16:colId xmlns:a16="http://schemas.microsoft.com/office/drawing/2014/main" val="20001"/>
                    </a:ext>
                  </a:extLst>
                </a:gridCol>
              </a:tblGrid>
              <a:tr h="781125">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War on fire.</a:t>
                      </a:r>
                      <a:endParaRPr sz="2300">
                        <a:solidFill>
                          <a:srgbClr val="9E9E9E"/>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Work with the flow of natural processes.</a:t>
                      </a:r>
                      <a:endParaRPr sz="2300">
                        <a:solidFill>
                          <a:srgbClr val="9E9E9E"/>
                        </a:solidFill>
                      </a:endParaRPr>
                    </a:p>
                  </a:txBody>
                  <a:tcPr marL="91425" marR="91425" marT="91425" marB="91425"/>
                </a:tc>
                <a:extLst>
                  <a:ext uri="{0D108BD9-81ED-4DB2-BD59-A6C34878D82A}">
                    <a16:rowId xmlns:a16="http://schemas.microsoft.com/office/drawing/2014/main" val="10000"/>
                  </a:ext>
                </a:extLst>
              </a:tr>
              <a:tr h="853400">
                <a:tc>
                  <a:txBody>
                    <a:bodyPr/>
                    <a:lstStyle/>
                    <a:p>
                      <a:pPr marL="0" lvl="0" indent="0" algn="ctr" rtl="0">
                        <a:spcBef>
                          <a:spcPts val="0"/>
                        </a:spcBef>
                        <a:spcAft>
                          <a:spcPts val="0"/>
                        </a:spcAft>
                        <a:buNone/>
                      </a:pPr>
                      <a:r>
                        <a:rPr lang="en" sz="2300" b="1">
                          <a:solidFill>
                            <a:schemeClr val="lt1"/>
                          </a:solidFill>
                          <a:latin typeface="Average"/>
                          <a:ea typeface="Average"/>
                          <a:cs typeface="Average"/>
                          <a:sym typeface="Average"/>
                        </a:rPr>
                        <a:t>Wildfire is destructive.</a:t>
                      </a:r>
                      <a:endParaRPr sz="2300" b="1">
                        <a:solidFill>
                          <a:schemeClr val="lt1"/>
                        </a:solidFill>
                      </a:endParaRPr>
                    </a:p>
                  </a:txBody>
                  <a:tcPr marL="91425" marR="91425" marT="91425" marB="91425">
                    <a:solidFill>
                      <a:schemeClr val="accent5"/>
                    </a:solidFill>
                  </a:tcPr>
                </a:tc>
                <a:tc>
                  <a:txBody>
                    <a:bodyPr/>
                    <a:lstStyle/>
                    <a:p>
                      <a:pPr marL="0" lvl="0" indent="0" algn="ctr" rtl="0">
                        <a:spcBef>
                          <a:spcPts val="0"/>
                        </a:spcBef>
                        <a:spcAft>
                          <a:spcPts val="0"/>
                        </a:spcAft>
                        <a:buNone/>
                      </a:pPr>
                      <a:r>
                        <a:rPr lang="en" sz="2300" b="1">
                          <a:solidFill>
                            <a:schemeClr val="lt1"/>
                          </a:solidFill>
                          <a:latin typeface="Average"/>
                          <a:ea typeface="Average"/>
                          <a:cs typeface="Average"/>
                          <a:sym typeface="Average"/>
                        </a:rPr>
                        <a:t>Wildfire is a necessary natural process.</a:t>
                      </a:r>
                      <a:endParaRPr sz="2300" b="1">
                        <a:solidFill>
                          <a:schemeClr val="lt1"/>
                        </a:solidFill>
                      </a:endParaRPr>
                    </a:p>
                  </a:txBody>
                  <a:tcPr marL="91425" marR="91425" marT="91425" marB="91425">
                    <a:solidFill>
                      <a:schemeClr val="accent5"/>
                    </a:solidFill>
                  </a:tcPr>
                </a:tc>
                <a:extLst>
                  <a:ext uri="{0D108BD9-81ED-4DB2-BD59-A6C34878D82A}">
                    <a16:rowId xmlns:a16="http://schemas.microsoft.com/office/drawing/2014/main" val="10001"/>
                  </a:ext>
                </a:extLst>
              </a:tr>
              <a:tr h="701000">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Control wildfire on the landscape.</a:t>
                      </a:r>
                      <a:endParaRPr sz="2300">
                        <a:solidFill>
                          <a:srgbClr val="9E9E9E"/>
                        </a:solidFill>
                      </a:endParaRPr>
                    </a:p>
                  </a:txBody>
                  <a:tcPr marL="91425" marR="91425" marT="91425" marB="91425"/>
                </a:tc>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Learn to live with fire on fire-adapted landscapes.</a:t>
                      </a:r>
                      <a:endParaRPr sz="2300">
                        <a:solidFill>
                          <a:srgbClr val="9E9E9E"/>
                        </a:solidFill>
                      </a:endParaRPr>
                    </a:p>
                  </a:txBody>
                  <a:tcPr marL="91425" marR="91425" marT="91425" marB="91425"/>
                </a:tc>
                <a:extLst>
                  <a:ext uri="{0D108BD9-81ED-4DB2-BD59-A6C34878D82A}">
                    <a16:rowId xmlns:a16="http://schemas.microsoft.com/office/drawing/2014/main" val="10002"/>
                  </a:ext>
                </a:extLst>
              </a:tr>
              <a:tr h="701000">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Prevent and suppress fires.</a:t>
                      </a:r>
                      <a:endParaRPr sz="2300">
                        <a:solidFill>
                          <a:srgbClr val="9E9E9E"/>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Create fire-resilient human and natural communities.</a:t>
                      </a:r>
                      <a:endParaRPr sz="2300">
                        <a:solidFill>
                          <a:srgbClr val="9E9E9E"/>
                        </a:solidFill>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07" name="Google Shape;207;p33"/>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aphicFrame>
        <p:nvGraphicFramePr>
          <p:cNvPr id="212" name="Google Shape;212;p34"/>
          <p:cNvGraphicFramePr/>
          <p:nvPr/>
        </p:nvGraphicFramePr>
        <p:xfrm>
          <a:off x="313800" y="803970"/>
          <a:ext cx="3000000" cy="3000000"/>
        </p:xfrm>
        <a:graphic>
          <a:graphicData uri="http://schemas.openxmlformats.org/drawingml/2006/table">
            <a:tbl>
              <a:tblPr>
                <a:noFill/>
                <a:tableStyleId>{DE6AFE33-7E4C-4BB8-B535-624266296326}</a:tableStyleId>
              </a:tblPr>
              <a:tblGrid>
                <a:gridCol w="4464550">
                  <a:extLst>
                    <a:ext uri="{9D8B030D-6E8A-4147-A177-3AD203B41FA5}">
                      <a16:colId xmlns:a16="http://schemas.microsoft.com/office/drawing/2014/main" val="20000"/>
                    </a:ext>
                  </a:extLst>
                </a:gridCol>
                <a:gridCol w="4051825">
                  <a:extLst>
                    <a:ext uri="{9D8B030D-6E8A-4147-A177-3AD203B41FA5}">
                      <a16:colId xmlns:a16="http://schemas.microsoft.com/office/drawing/2014/main" val="20001"/>
                    </a:ext>
                  </a:extLst>
                </a:gridCol>
              </a:tblGrid>
              <a:tr h="661950">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War on fire.</a:t>
                      </a:r>
                      <a:endParaRPr sz="2300">
                        <a:solidFill>
                          <a:srgbClr val="9E9E9E"/>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Work with the flow of natural processes.</a:t>
                      </a:r>
                      <a:endParaRPr sz="2300">
                        <a:solidFill>
                          <a:srgbClr val="9E9E9E"/>
                        </a:solidFill>
                      </a:endParaRPr>
                    </a:p>
                  </a:txBody>
                  <a:tcPr marL="91425" marR="91425" marT="91425" marB="91425"/>
                </a:tc>
                <a:extLst>
                  <a:ext uri="{0D108BD9-81ED-4DB2-BD59-A6C34878D82A}">
                    <a16:rowId xmlns:a16="http://schemas.microsoft.com/office/drawing/2014/main" val="10000"/>
                  </a:ext>
                </a:extLst>
              </a:tr>
              <a:tr h="661950">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Wildfire is destructive.</a:t>
                      </a:r>
                      <a:endParaRPr sz="2300">
                        <a:solidFill>
                          <a:srgbClr val="9E9E9E"/>
                        </a:solidFill>
                      </a:endParaRPr>
                    </a:p>
                  </a:txBody>
                  <a:tcPr marL="91425" marR="91425" marT="91425" marB="91425"/>
                </a:tc>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Wildfire is a necessary natural process.</a:t>
                      </a:r>
                      <a:endParaRPr sz="2300">
                        <a:solidFill>
                          <a:srgbClr val="9E9E9E"/>
                        </a:solidFill>
                      </a:endParaRPr>
                    </a:p>
                  </a:txBody>
                  <a:tcPr marL="91425" marR="91425" marT="91425" marB="91425"/>
                </a:tc>
                <a:extLst>
                  <a:ext uri="{0D108BD9-81ED-4DB2-BD59-A6C34878D82A}">
                    <a16:rowId xmlns:a16="http://schemas.microsoft.com/office/drawing/2014/main" val="10001"/>
                  </a:ext>
                </a:extLst>
              </a:tr>
              <a:tr h="873050">
                <a:tc>
                  <a:txBody>
                    <a:bodyPr/>
                    <a:lstStyle/>
                    <a:p>
                      <a:pPr marL="0" lvl="0" indent="0" algn="ctr" rtl="0">
                        <a:spcBef>
                          <a:spcPts val="0"/>
                        </a:spcBef>
                        <a:spcAft>
                          <a:spcPts val="0"/>
                        </a:spcAft>
                        <a:buNone/>
                      </a:pPr>
                      <a:r>
                        <a:rPr lang="en" sz="2300" b="1">
                          <a:solidFill>
                            <a:schemeClr val="lt1"/>
                          </a:solidFill>
                          <a:latin typeface="Average"/>
                          <a:ea typeface="Average"/>
                          <a:cs typeface="Average"/>
                          <a:sym typeface="Average"/>
                        </a:rPr>
                        <a:t>Control wildfire on the landscape.</a:t>
                      </a:r>
                      <a:endParaRPr sz="2300" b="1">
                        <a:solidFill>
                          <a:schemeClr val="lt1"/>
                        </a:solidFill>
                      </a:endParaRPr>
                    </a:p>
                  </a:txBody>
                  <a:tcPr marL="91425" marR="91425" marT="91425" marB="91425">
                    <a:solidFill>
                      <a:schemeClr val="accent5"/>
                    </a:solidFill>
                  </a:tcPr>
                </a:tc>
                <a:tc>
                  <a:txBody>
                    <a:bodyPr/>
                    <a:lstStyle/>
                    <a:p>
                      <a:pPr marL="0" lvl="0" indent="0" algn="ctr" rtl="0">
                        <a:spcBef>
                          <a:spcPts val="0"/>
                        </a:spcBef>
                        <a:spcAft>
                          <a:spcPts val="0"/>
                        </a:spcAft>
                        <a:buNone/>
                      </a:pPr>
                      <a:r>
                        <a:rPr lang="en" sz="2300" b="1">
                          <a:solidFill>
                            <a:schemeClr val="lt1"/>
                          </a:solidFill>
                          <a:latin typeface="Average"/>
                          <a:ea typeface="Average"/>
                          <a:cs typeface="Average"/>
                          <a:sym typeface="Average"/>
                        </a:rPr>
                        <a:t>Learn to live with fire on fire-adapted landscapes.</a:t>
                      </a:r>
                      <a:endParaRPr sz="2300" b="1">
                        <a:solidFill>
                          <a:schemeClr val="lt1"/>
                        </a:solidFill>
                      </a:endParaRPr>
                    </a:p>
                  </a:txBody>
                  <a:tcPr marL="91425" marR="91425" marT="91425" marB="91425">
                    <a:solidFill>
                      <a:schemeClr val="accent5"/>
                    </a:solidFill>
                  </a:tcPr>
                </a:tc>
                <a:extLst>
                  <a:ext uri="{0D108BD9-81ED-4DB2-BD59-A6C34878D82A}">
                    <a16:rowId xmlns:a16="http://schemas.microsoft.com/office/drawing/2014/main" val="10002"/>
                  </a:ext>
                </a:extLst>
              </a:tr>
              <a:tr h="717150">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Prevent and suppress fires.</a:t>
                      </a:r>
                      <a:endParaRPr sz="2300">
                        <a:solidFill>
                          <a:srgbClr val="9E9E9E"/>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Create fire-resilient human and natural communities.</a:t>
                      </a:r>
                      <a:endParaRPr sz="2300">
                        <a:solidFill>
                          <a:srgbClr val="9E9E9E"/>
                        </a:solidFill>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13" name="Google Shape;213;p34"/>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aphicFrame>
        <p:nvGraphicFramePr>
          <p:cNvPr id="218" name="Google Shape;218;p35"/>
          <p:cNvGraphicFramePr/>
          <p:nvPr/>
        </p:nvGraphicFramePr>
        <p:xfrm>
          <a:off x="313800" y="803972"/>
          <a:ext cx="3000000" cy="3000000"/>
        </p:xfrm>
        <a:graphic>
          <a:graphicData uri="http://schemas.openxmlformats.org/drawingml/2006/table">
            <a:tbl>
              <a:tblPr>
                <a:noFill/>
                <a:tableStyleId>{DE6AFE33-7E4C-4BB8-B535-624266296326}</a:tableStyleId>
              </a:tblPr>
              <a:tblGrid>
                <a:gridCol w="4258200">
                  <a:extLst>
                    <a:ext uri="{9D8B030D-6E8A-4147-A177-3AD203B41FA5}">
                      <a16:colId xmlns:a16="http://schemas.microsoft.com/office/drawing/2014/main" val="20000"/>
                    </a:ext>
                  </a:extLst>
                </a:gridCol>
                <a:gridCol w="4258200">
                  <a:extLst>
                    <a:ext uri="{9D8B030D-6E8A-4147-A177-3AD203B41FA5}">
                      <a16:colId xmlns:a16="http://schemas.microsoft.com/office/drawing/2014/main" val="20001"/>
                    </a:ext>
                  </a:extLst>
                </a:gridCol>
              </a:tblGrid>
              <a:tr h="758750">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War on fire.</a:t>
                      </a:r>
                      <a:endParaRPr sz="2300">
                        <a:solidFill>
                          <a:srgbClr val="9E9E9E"/>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Work with the flow of natural processes.</a:t>
                      </a:r>
                      <a:endParaRPr sz="2300">
                        <a:solidFill>
                          <a:srgbClr val="9E9E9E"/>
                        </a:solidFill>
                      </a:endParaRPr>
                    </a:p>
                  </a:txBody>
                  <a:tcPr marL="91425" marR="91425" marT="91425" marB="91425"/>
                </a:tc>
                <a:extLst>
                  <a:ext uri="{0D108BD9-81ED-4DB2-BD59-A6C34878D82A}">
                    <a16:rowId xmlns:a16="http://schemas.microsoft.com/office/drawing/2014/main" val="10000"/>
                  </a:ext>
                </a:extLst>
              </a:tr>
              <a:tr h="647650">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Wildfire is destructive.</a:t>
                      </a:r>
                      <a:endParaRPr sz="2300">
                        <a:solidFill>
                          <a:srgbClr val="9E9E9E"/>
                        </a:solidFill>
                      </a:endParaRPr>
                    </a:p>
                  </a:txBody>
                  <a:tcPr marL="91425" marR="91425" marT="91425" marB="91425"/>
                </a:tc>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Wildfire is a necessary natural process.</a:t>
                      </a:r>
                      <a:endParaRPr sz="2300">
                        <a:solidFill>
                          <a:srgbClr val="9E9E9E"/>
                        </a:solidFill>
                      </a:endParaRPr>
                    </a:p>
                  </a:txBody>
                  <a:tcPr marL="91425" marR="91425" marT="91425" marB="91425"/>
                </a:tc>
                <a:extLst>
                  <a:ext uri="{0D108BD9-81ED-4DB2-BD59-A6C34878D82A}">
                    <a16:rowId xmlns:a16="http://schemas.microsoft.com/office/drawing/2014/main" val="10001"/>
                  </a:ext>
                </a:extLst>
              </a:tr>
              <a:tr h="704225">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Control wildfire on the landscape</a:t>
                      </a:r>
                      <a:endParaRPr sz="2300">
                        <a:solidFill>
                          <a:srgbClr val="9E9E9E"/>
                        </a:solidFill>
                      </a:endParaRPr>
                    </a:p>
                  </a:txBody>
                  <a:tcPr marL="91425" marR="91425" marT="91425" marB="91425"/>
                </a:tc>
                <a:tc>
                  <a:txBody>
                    <a:bodyPr/>
                    <a:lstStyle/>
                    <a:p>
                      <a:pPr marL="0" lvl="0" indent="0" algn="l" rtl="0">
                        <a:spcBef>
                          <a:spcPts val="0"/>
                        </a:spcBef>
                        <a:spcAft>
                          <a:spcPts val="0"/>
                        </a:spcAft>
                        <a:buNone/>
                      </a:pPr>
                      <a:r>
                        <a:rPr lang="en" sz="2300">
                          <a:solidFill>
                            <a:srgbClr val="9E9E9E"/>
                          </a:solidFill>
                          <a:latin typeface="Average"/>
                          <a:ea typeface="Average"/>
                          <a:cs typeface="Average"/>
                          <a:sym typeface="Average"/>
                        </a:rPr>
                        <a:t>Learn to live with fire on fire-adapted landscapes.</a:t>
                      </a:r>
                      <a:endParaRPr sz="2300">
                        <a:solidFill>
                          <a:srgbClr val="9E9E9E"/>
                        </a:solidFill>
                      </a:endParaRPr>
                    </a:p>
                  </a:txBody>
                  <a:tcPr marL="91425" marR="91425" marT="91425" marB="91425"/>
                </a:tc>
                <a:extLst>
                  <a:ext uri="{0D108BD9-81ED-4DB2-BD59-A6C34878D82A}">
                    <a16:rowId xmlns:a16="http://schemas.microsoft.com/office/drawing/2014/main" val="10002"/>
                  </a:ext>
                </a:extLst>
              </a:tr>
              <a:tr h="857325">
                <a:tc>
                  <a:txBody>
                    <a:bodyPr/>
                    <a:lstStyle/>
                    <a:p>
                      <a:pPr marL="0" lvl="0" indent="0" algn="ctr" rtl="0">
                        <a:spcBef>
                          <a:spcPts val="0"/>
                        </a:spcBef>
                        <a:spcAft>
                          <a:spcPts val="0"/>
                        </a:spcAft>
                        <a:buNone/>
                      </a:pPr>
                      <a:r>
                        <a:rPr lang="en" sz="2300" b="1">
                          <a:solidFill>
                            <a:schemeClr val="lt1"/>
                          </a:solidFill>
                          <a:latin typeface="Average"/>
                          <a:ea typeface="Average"/>
                          <a:cs typeface="Average"/>
                          <a:sym typeface="Average"/>
                        </a:rPr>
                        <a:t>Prevent and suppress fires.</a:t>
                      </a:r>
                      <a:endParaRPr sz="2300" b="1">
                        <a:solidFill>
                          <a:schemeClr val="lt1"/>
                        </a:solidFill>
                      </a:endParaRPr>
                    </a:p>
                  </a:txBody>
                  <a:tcPr marL="91425" marR="91425" marT="91425" marB="91425">
                    <a:lnB w="9525" cap="flat" cmpd="sng">
                      <a:solidFill>
                        <a:srgbClr val="9E9E9E"/>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sz="2300" b="1">
                          <a:solidFill>
                            <a:schemeClr val="lt1"/>
                          </a:solidFill>
                          <a:latin typeface="Average"/>
                          <a:ea typeface="Average"/>
                          <a:cs typeface="Average"/>
                          <a:sym typeface="Average"/>
                        </a:rPr>
                        <a:t>Create fire-resilient human and natural communities.</a:t>
                      </a:r>
                      <a:endParaRPr sz="2300" b="1">
                        <a:solidFill>
                          <a:schemeClr val="lt1"/>
                        </a:solidFill>
                      </a:endParaRPr>
                    </a:p>
                  </a:txBody>
                  <a:tcPr marL="91425" marR="91425" marT="91425" marB="91425">
                    <a:lnB w="9525" cap="flat" cmpd="sng">
                      <a:solidFill>
                        <a:srgbClr val="9E9E9E"/>
                      </a:solidFill>
                      <a:prstDash val="solid"/>
                      <a:round/>
                      <a:headEnd type="none" w="sm" len="sm"/>
                      <a:tailEnd type="none" w="sm" len="sm"/>
                    </a:lnB>
                    <a:solidFill>
                      <a:schemeClr val="accent5"/>
                    </a:solidFill>
                  </a:tcPr>
                </a:tc>
                <a:extLst>
                  <a:ext uri="{0D108BD9-81ED-4DB2-BD59-A6C34878D82A}">
                    <a16:rowId xmlns:a16="http://schemas.microsoft.com/office/drawing/2014/main" val="10003"/>
                  </a:ext>
                </a:extLst>
              </a:tr>
            </a:tbl>
          </a:graphicData>
        </a:graphic>
      </p:graphicFrame>
      <p:sp>
        <p:nvSpPr>
          <p:cNvPr id="219" name="Google Shape;219;p35"/>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body" idx="1"/>
          </p:nvPr>
        </p:nvSpPr>
        <p:spPr>
          <a:xfrm>
            <a:off x="311700" y="361800"/>
            <a:ext cx="8520600" cy="4417800"/>
          </a:xfrm>
          <a:prstGeom prst="rect">
            <a:avLst/>
          </a:prstGeom>
          <a:ln w="19050"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900" dirty="0">
                <a:solidFill>
                  <a:schemeClr val="dk1"/>
                </a:solidFill>
              </a:rPr>
              <a:t>WARNING:</a:t>
            </a:r>
            <a:endParaRPr sz="2900" dirty="0">
              <a:solidFill>
                <a:schemeClr val="dk1"/>
              </a:solidFill>
            </a:endParaRPr>
          </a:p>
          <a:p>
            <a:pPr marL="0" lvl="0" indent="0" algn="l" rtl="0">
              <a:spcBef>
                <a:spcPts val="1600"/>
              </a:spcBef>
              <a:spcAft>
                <a:spcPts val="0"/>
              </a:spcAft>
              <a:buNone/>
            </a:pPr>
            <a:r>
              <a:rPr lang="en" sz="2600" dirty="0">
                <a:solidFill>
                  <a:schemeClr val="dk1"/>
                </a:solidFill>
              </a:rPr>
              <a:t>Intentional and accidental wildfires are extremely dangerous. Cultural and prescribed burns are practiced by people with years of experience and training with fire. These fires are set under the right conditions, with permission, and with the proper training and equipment. </a:t>
            </a:r>
            <a:endParaRPr sz="2600" dirty="0">
              <a:solidFill>
                <a:schemeClr val="dk1"/>
              </a:solidFill>
            </a:endParaRPr>
          </a:p>
          <a:p>
            <a:pPr marL="0" lvl="0" indent="0" algn="l" rtl="0">
              <a:spcBef>
                <a:spcPts val="1600"/>
              </a:spcBef>
              <a:spcAft>
                <a:spcPts val="1600"/>
              </a:spcAft>
              <a:buNone/>
            </a:pPr>
            <a:r>
              <a:rPr lang="en" sz="2600" dirty="0">
                <a:solidFill>
                  <a:schemeClr val="accent5"/>
                </a:solidFill>
              </a:rPr>
              <a:t>NEVER</a:t>
            </a:r>
            <a:r>
              <a:rPr lang="en" sz="2600" dirty="0">
                <a:solidFill>
                  <a:schemeClr val="dk1"/>
                </a:solidFill>
              </a:rPr>
              <a:t> intentionally start a wildfire or attempt a prescribed burn.</a:t>
            </a:r>
            <a:endParaRPr sz="2600" dirty="0">
              <a:solidFill>
                <a:schemeClr val="dk1"/>
              </a:solidFill>
            </a:endParaRPr>
          </a:p>
        </p:txBody>
      </p:sp>
      <p:sp>
        <p:nvSpPr>
          <p:cNvPr id="225" name="Google Shape;225;p36"/>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226" name="Google Shape;226;p36"/>
          <p:cNvPicPr preferRelativeResize="0"/>
          <p:nvPr/>
        </p:nvPicPr>
        <p:blipFill>
          <a:blip r:embed="rId3">
            <a:alphaModFix/>
          </a:blip>
          <a:stretch>
            <a:fillRect/>
          </a:stretch>
        </p:blipFill>
        <p:spPr>
          <a:xfrm>
            <a:off x="7490825" y="3617475"/>
            <a:ext cx="1653176" cy="15260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7"/>
          <p:cNvPicPr preferRelativeResize="0"/>
          <p:nvPr/>
        </p:nvPicPr>
        <p:blipFill rotWithShape="1">
          <a:blip r:embed="rId3">
            <a:alphaModFix amt="25000"/>
          </a:blip>
          <a:srcRect l="15139" t="8948" r="1541" b="1653"/>
          <a:stretch/>
        </p:blipFill>
        <p:spPr>
          <a:xfrm>
            <a:off x="0" y="0"/>
            <a:ext cx="9144000" cy="5143500"/>
          </a:xfrm>
          <a:prstGeom prst="rect">
            <a:avLst/>
          </a:prstGeom>
          <a:noFill/>
          <a:ln>
            <a:noFill/>
          </a:ln>
        </p:spPr>
      </p:pic>
      <p:sp>
        <p:nvSpPr>
          <p:cNvPr id="232" name="Google Shape;232;p37"/>
          <p:cNvSpPr txBox="1">
            <a:spLocks noGrp="1"/>
          </p:cNvSpPr>
          <p:nvPr>
            <p:ph type="title"/>
          </p:nvPr>
        </p:nvSpPr>
        <p:spPr>
          <a:xfrm>
            <a:off x="311700" y="445025"/>
            <a:ext cx="2960100" cy="572700"/>
          </a:xfrm>
          <a:prstGeom prst="rect">
            <a:avLst/>
          </a:prstGeom>
          <a:ln w="952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300"/>
              <a:t>Key Word Review</a:t>
            </a:r>
            <a:endParaRPr sz="3300"/>
          </a:p>
        </p:txBody>
      </p:sp>
      <p:pic>
        <p:nvPicPr>
          <p:cNvPr id="233" name="Google Shape;233;p37"/>
          <p:cNvPicPr preferRelativeResize="0"/>
          <p:nvPr/>
        </p:nvPicPr>
        <p:blipFill>
          <a:blip r:embed="rId4">
            <a:alphaModFix/>
          </a:blip>
          <a:stretch>
            <a:fillRect/>
          </a:stretch>
        </p:blipFill>
        <p:spPr>
          <a:xfrm rot="5400000">
            <a:off x="3377088" y="503688"/>
            <a:ext cx="455374" cy="455374"/>
          </a:xfrm>
          <a:prstGeom prst="rect">
            <a:avLst/>
          </a:prstGeom>
          <a:noFill/>
          <a:ln>
            <a:noFill/>
          </a:ln>
        </p:spPr>
      </p:pic>
      <p:sp>
        <p:nvSpPr>
          <p:cNvPr id="234" name="Google Shape;234;p37"/>
          <p:cNvSpPr txBox="1"/>
          <p:nvPr/>
        </p:nvSpPr>
        <p:spPr>
          <a:xfrm>
            <a:off x="311700" y="1017725"/>
            <a:ext cx="8674200" cy="36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a:solidFill>
                  <a:schemeClr val="accent5"/>
                </a:solidFill>
                <a:latin typeface="Average"/>
                <a:ea typeface="Average"/>
                <a:cs typeface="Average"/>
                <a:sym typeface="Average"/>
              </a:rPr>
              <a:t>Cultural Burn</a:t>
            </a:r>
            <a:endParaRPr sz="2900">
              <a:solidFill>
                <a:schemeClr val="accent5"/>
              </a:solidFill>
              <a:latin typeface="Average"/>
              <a:ea typeface="Average"/>
              <a:cs typeface="Average"/>
              <a:sym typeface="Average"/>
            </a:endParaRPr>
          </a:p>
          <a:p>
            <a:pPr marL="0" lvl="0" indent="0" algn="l" rtl="0">
              <a:lnSpc>
                <a:spcPct val="100000"/>
              </a:lnSpc>
              <a:spcBef>
                <a:spcPts val="0"/>
              </a:spcBef>
              <a:spcAft>
                <a:spcPts val="0"/>
              </a:spcAft>
              <a:buNone/>
            </a:pPr>
            <a:r>
              <a:rPr lang="en" sz="2900">
                <a:solidFill>
                  <a:schemeClr val="accent5"/>
                </a:solidFill>
                <a:latin typeface="Average"/>
                <a:ea typeface="Average"/>
                <a:cs typeface="Average"/>
                <a:sym typeface="Average"/>
              </a:rPr>
              <a:t>Prescribed Fire</a:t>
            </a:r>
            <a:endParaRPr sz="2900">
              <a:solidFill>
                <a:schemeClr val="accent5"/>
              </a:solidFill>
              <a:latin typeface="Average"/>
              <a:ea typeface="Average"/>
              <a:cs typeface="Average"/>
              <a:sym typeface="Average"/>
            </a:endParaRPr>
          </a:p>
          <a:p>
            <a:pPr marL="0" lvl="0" indent="0" algn="l" rtl="0">
              <a:lnSpc>
                <a:spcPct val="100000"/>
              </a:lnSpc>
              <a:spcBef>
                <a:spcPts val="0"/>
              </a:spcBef>
              <a:spcAft>
                <a:spcPts val="0"/>
              </a:spcAft>
              <a:buNone/>
            </a:pPr>
            <a:r>
              <a:rPr lang="en" sz="2900">
                <a:solidFill>
                  <a:schemeClr val="accent5"/>
                </a:solidFill>
                <a:latin typeface="Average"/>
                <a:ea typeface="Average"/>
                <a:cs typeface="Average"/>
                <a:sym typeface="Average"/>
              </a:rPr>
              <a:t>Traditional Ecological Knowledge (TEK)</a:t>
            </a:r>
            <a:endParaRPr sz="2900">
              <a:solidFill>
                <a:schemeClr val="accent5"/>
              </a:solidFill>
              <a:latin typeface="Average"/>
              <a:ea typeface="Average"/>
              <a:cs typeface="Average"/>
              <a:sym typeface="Average"/>
            </a:endParaRPr>
          </a:p>
          <a:p>
            <a:pPr marL="0" lvl="0" indent="0" algn="l" rtl="0">
              <a:lnSpc>
                <a:spcPct val="100000"/>
              </a:lnSpc>
              <a:spcBef>
                <a:spcPts val="0"/>
              </a:spcBef>
              <a:spcAft>
                <a:spcPts val="0"/>
              </a:spcAft>
              <a:buNone/>
            </a:pPr>
            <a:r>
              <a:rPr lang="en" sz="2900">
                <a:solidFill>
                  <a:schemeClr val="accent5"/>
                </a:solidFill>
                <a:latin typeface="Average"/>
                <a:ea typeface="Average"/>
                <a:cs typeface="Average"/>
                <a:sym typeface="Average"/>
              </a:rPr>
              <a:t>Fire Suppression</a:t>
            </a:r>
            <a:endParaRPr sz="2900">
              <a:solidFill>
                <a:schemeClr val="accent5"/>
              </a:solidFill>
              <a:latin typeface="Average"/>
              <a:ea typeface="Average"/>
              <a:cs typeface="Average"/>
              <a:sym typeface="Average"/>
            </a:endParaRPr>
          </a:p>
          <a:p>
            <a:pPr marL="0" lvl="0" indent="0" algn="l" rtl="0">
              <a:lnSpc>
                <a:spcPct val="100000"/>
              </a:lnSpc>
              <a:spcBef>
                <a:spcPts val="0"/>
              </a:spcBef>
              <a:spcAft>
                <a:spcPts val="0"/>
              </a:spcAft>
              <a:buNone/>
            </a:pPr>
            <a:endParaRPr sz="2900">
              <a:solidFill>
                <a:schemeClr val="accent5"/>
              </a:solidFill>
              <a:latin typeface="Average"/>
              <a:ea typeface="Average"/>
              <a:cs typeface="Average"/>
              <a:sym typeface="Average"/>
            </a:endParaRPr>
          </a:p>
          <a:p>
            <a:pPr marL="0" lvl="0" indent="0" algn="l" rtl="0">
              <a:lnSpc>
                <a:spcPct val="100000"/>
              </a:lnSpc>
              <a:spcBef>
                <a:spcPts val="0"/>
              </a:spcBef>
              <a:spcAft>
                <a:spcPts val="0"/>
              </a:spcAft>
              <a:buNone/>
            </a:pPr>
            <a:endParaRPr sz="2600">
              <a:solidFill>
                <a:schemeClr val="accent5"/>
              </a:solidFill>
              <a:latin typeface="Average"/>
              <a:ea typeface="Average"/>
              <a:cs typeface="Average"/>
              <a:sym typeface="Average"/>
            </a:endParaRPr>
          </a:p>
          <a:p>
            <a:pPr marL="0" lvl="0" indent="0" algn="l" rtl="0">
              <a:lnSpc>
                <a:spcPct val="100000"/>
              </a:lnSpc>
              <a:spcBef>
                <a:spcPts val="0"/>
              </a:spcBef>
              <a:spcAft>
                <a:spcPts val="0"/>
              </a:spcAft>
              <a:buNone/>
            </a:pPr>
            <a:endParaRPr sz="2600">
              <a:solidFill>
                <a:schemeClr val="accent5"/>
              </a:solidFill>
              <a:latin typeface="Average"/>
              <a:ea typeface="Average"/>
              <a:cs typeface="Average"/>
              <a:sym typeface="Average"/>
            </a:endParaRPr>
          </a:p>
          <a:p>
            <a:pPr marL="0" lvl="0" indent="0" algn="l" rtl="0">
              <a:spcBef>
                <a:spcPts val="0"/>
              </a:spcBef>
              <a:spcAft>
                <a:spcPts val="0"/>
              </a:spcAft>
              <a:buNone/>
            </a:pPr>
            <a:endParaRPr sz="2200">
              <a:solidFill>
                <a:schemeClr val="accent5"/>
              </a:solidFill>
              <a:latin typeface="Average"/>
              <a:ea typeface="Average"/>
              <a:cs typeface="Average"/>
              <a:sym typeface="Average"/>
            </a:endParaRPr>
          </a:p>
        </p:txBody>
      </p:sp>
      <p:sp>
        <p:nvSpPr>
          <p:cNvPr id="235" name="Google Shape;235;p37"/>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500" fill="hold"/>
                                        <p:tgtEl>
                                          <p:spTgt spid="2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9"/>
        <p:cNvGrpSpPr/>
        <p:nvPr/>
      </p:nvGrpSpPr>
      <p:grpSpPr>
        <a:xfrm>
          <a:off x="0" y="0"/>
          <a:ext cx="0" cy="0"/>
          <a:chOff x="0" y="0"/>
          <a:chExt cx="0" cy="0"/>
        </a:xfrm>
      </p:grpSpPr>
      <p:sp>
        <p:nvSpPr>
          <p:cNvPr id="240" name="Google Shape;240;p38"/>
          <p:cNvSpPr/>
          <p:nvPr/>
        </p:nvSpPr>
        <p:spPr>
          <a:xfrm>
            <a:off x="0" y="1180300"/>
            <a:ext cx="2994000" cy="3023400"/>
          </a:xfrm>
          <a:prstGeom prst="ellipse">
            <a:avLst/>
          </a:prstGeom>
          <a:solidFill>
            <a:schemeClr val="dk1"/>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8"/>
          <p:cNvSpPr/>
          <p:nvPr/>
        </p:nvSpPr>
        <p:spPr>
          <a:xfrm>
            <a:off x="3023350" y="1180300"/>
            <a:ext cx="2994000" cy="3023400"/>
          </a:xfrm>
          <a:prstGeom prst="ellipse">
            <a:avLst/>
          </a:prstGeom>
          <a:solidFill>
            <a:schemeClr val="dk1"/>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8"/>
          <p:cNvSpPr/>
          <p:nvPr/>
        </p:nvSpPr>
        <p:spPr>
          <a:xfrm>
            <a:off x="6017350" y="1232500"/>
            <a:ext cx="3097200" cy="3023400"/>
          </a:xfrm>
          <a:prstGeom prst="ellipse">
            <a:avLst/>
          </a:prstGeom>
          <a:solidFill>
            <a:schemeClr val="dk1"/>
          </a:solid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8"/>
          <p:cNvSpPr txBox="1"/>
          <p:nvPr/>
        </p:nvSpPr>
        <p:spPr>
          <a:xfrm>
            <a:off x="388200" y="2430400"/>
            <a:ext cx="2217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latin typeface="Average"/>
                <a:ea typeface="Average"/>
                <a:cs typeface="Average"/>
                <a:sym typeface="Average"/>
              </a:rPr>
              <a:t>I used to think...</a:t>
            </a:r>
            <a:endParaRPr sz="2200" b="1">
              <a:latin typeface="Average"/>
              <a:ea typeface="Average"/>
              <a:cs typeface="Average"/>
              <a:sym typeface="Average"/>
            </a:endParaRPr>
          </a:p>
        </p:txBody>
      </p:sp>
      <p:sp>
        <p:nvSpPr>
          <p:cNvPr id="244" name="Google Shape;244;p38"/>
          <p:cNvSpPr txBox="1"/>
          <p:nvPr/>
        </p:nvSpPr>
        <p:spPr>
          <a:xfrm>
            <a:off x="3606438" y="2430388"/>
            <a:ext cx="1931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latin typeface="Average"/>
                <a:ea typeface="Average"/>
                <a:cs typeface="Average"/>
                <a:sym typeface="Average"/>
              </a:rPr>
              <a:t>Now I think...</a:t>
            </a:r>
            <a:endParaRPr sz="2200" b="1">
              <a:latin typeface="Average"/>
              <a:ea typeface="Average"/>
              <a:cs typeface="Average"/>
              <a:sym typeface="Average"/>
            </a:endParaRPr>
          </a:p>
        </p:txBody>
      </p:sp>
      <p:sp>
        <p:nvSpPr>
          <p:cNvPr id="245" name="Google Shape;245;p38"/>
          <p:cNvSpPr txBox="1"/>
          <p:nvPr/>
        </p:nvSpPr>
        <p:spPr>
          <a:xfrm>
            <a:off x="6434900" y="2143900"/>
            <a:ext cx="22176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latin typeface="Average"/>
                <a:ea typeface="Average"/>
                <a:cs typeface="Average"/>
                <a:sym typeface="Average"/>
              </a:rPr>
              <a:t>I still have questions about...</a:t>
            </a:r>
            <a:endParaRPr sz="2200" b="1">
              <a:latin typeface="Average"/>
              <a:ea typeface="Average"/>
              <a:cs typeface="Average"/>
              <a:sym typeface="Average"/>
            </a:endParaRPr>
          </a:p>
        </p:txBody>
      </p:sp>
      <p:pic>
        <p:nvPicPr>
          <p:cNvPr id="246" name="Google Shape;246;p38"/>
          <p:cNvPicPr preferRelativeResize="0"/>
          <p:nvPr/>
        </p:nvPicPr>
        <p:blipFill>
          <a:blip r:embed="rId4">
            <a:alphaModFix/>
          </a:blip>
          <a:stretch>
            <a:fillRect/>
          </a:stretch>
        </p:blipFill>
        <p:spPr>
          <a:xfrm>
            <a:off x="6930588" y="2953600"/>
            <a:ext cx="1270724" cy="1270726"/>
          </a:xfrm>
          <a:prstGeom prst="rect">
            <a:avLst/>
          </a:prstGeom>
          <a:noFill/>
          <a:ln>
            <a:noFill/>
          </a:ln>
        </p:spPr>
      </p:pic>
      <p:sp>
        <p:nvSpPr>
          <p:cNvPr id="247" name="Google Shape;247;p38"/>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26</a:t>
            </a:fld>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2000"/>
                                        <p:tgtEl>
                                          <p:spTgt spid="240"/>
                                        </p:tgtEl>
                                      </p:cBhvr>
                                    </p:animEffect>
                                  </p:childTnLst>
                                </p:cTn>
                              </p:par>
                              <p:par>
                                <p:cTn id="8" presetID="10" presetClass="entr" presetSubtype="0" fill="hold" nodeType="withEffect">
                                  <p:stCondLst>
                                    <p:cond delay="0"/>
                                  </p:stCondLst>
                                  <p:childTnLst>
                                    <p:set>
                                      <p:cBhvr>
                                        <p:cTn id="9" dur="1" fill="hold">
                                          <p:stCondLst>
                                            <p:cond delay="0"/>
                                          </p:stCondLst>
                                        </p:cTn>
                                        <p:tgtEl>
                                          <p:spTgt spid="243"/>
                                        </p:tgtEl>
                                        <p:attrNameLst>
                                          <p:attrName>style.visibility</p:attrName>
                                        </p:attrNameLst>
                                      </p:cBhvr>
                                      <p:to>
                                        <p:strVal val="visible"/>
                                      </p:to>
                                    </p:set>
                                    <p:animEffect transition="in" filter="fade">
                                      <p:cBhvr>
                                        <p:cTn id="10" dur="1000"/>
                                        <p:tgtEl>
                                          <p:spTgt spid="243"/>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41"/>
                                        </p:tgtEl>
                                        <p:attrNameLst>
                                          <p:attrName>style.visibility</p:attrName>
                                        </p:attrNameLst>
                                      </p:cBhvr>
                                      <p:to>
                                        <p:strVal val="visible"/>
                                      </p:to>
                                    </p:set>
                                    <p:animEffect transition="in" filter="fade">
                                      <p:cBhvr>
                                        <p:cTn id="14" dur="2000"/>
                                        <p:tgtEl>
                                          <p:spTgt spid="241"/>
                                        </p:tgtEl>
                                      </p:cBhvr>
                                    </p:animEffect>
                                  </p:childTnLst>
                                </p:cTn>
                              </p:par>
                              <p:par>
                                <p:cTn id="15" presetID="10" presetClass="entr" presetSubtype="0" fill="hold" nodeType="with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fade">
                                      <p:cBhvr>
                                        <p:cTn id="17" dur="1000"/>
                                        <p:tgtEl>
                                          <p:spTgt spid="244"/>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242"/>
                                        </p:tgtEl>
                                        <p:attrNameLst>
                                          <p:attrName>style.visibility</p:attrName>
                                        </p:attrNameLst>
                                      </p:cBhvr>
                                      <p:to>
                                        <p:strVal val="visible"/>
                                      </p:to>
                                    </p:set>
                                    <p:animEffect transition="in" filter="fade">
                                      <p:cBhvr>
                                        <p:cTn id="21" dur="2000"/>
                                        <p:tgtEl>
                                          <p:spTgt spid="242"/>
                                        </p:tgtEl>
                                      </p:cBhvr>
                                    </p:animEffect>
                                  </p:childTnLst>
                                </p:cTn>
                              </p:par>
                              <p:par>
                                <p:cTn id="22" presetID="10" presetClass="entr" presetSubtype="0" fill="hold" nodeType="withEffect">
                                  <p:stCondLst>
                                    <p:cond delay="0"/>
                                  </p:stCondLst>
                                  <p:childTnLst>
                                    <p:set>
                                      <p:cBhvr>
                                        <p:cTn id="23" dur="1" fill="hold">
                                          <p:stCondLst>
                                            <p:cond delay="0"/>
                                          </p:stCondLst>
                                        </p:cTn>
                                        <p:tgtEl>
                                          <p:spTgt spid="245"/>
                                        </p:tgtEl>
                                        <p:attrNameLst>
                                          <p:attrName>style.visibility</p:attrName>
                                        </p:attrNameLst>
                                      </p:cBhvr>
                                      <p:to>
                                        <p:strVal val="visible"/>
                                      </p:to>
                                    </p:set>
                                    <p:animEffect transition="in" filter="fade">
                                      <p:cBhvr>
                                        <p:cTn id="24" dur="1000"/>
                                        <p:tgtEl>
                                          <p:spTgt spid="245"/>
                                        </p:tgtEl>
                                      </p:cBhvr>
                                    </p:animEffect>
                                  </p:childTnLst>
                                </p:cTn>
                              </p:par>
                            </p:childTnLst>
                          </p:cTn>
                        </p:par>
                        <p:par>
                          <p:cTn id="25" fill="hold">
                            <p:stCondLst>
                              <p:cond delay="6000"/>
                            </p:stCondLst>
                            <p:childTnLst>
                              <p:par>
                                <p:cTn id="26" presetID="1" presetClass="entr" presetSubtype="0" fill="hold" nodeType="afterEffect">
                                  <p:stCondLst>
                                    <p:cond delay="0"/>
                                  </p:stCondLst>
                                  <p:childTnLst>
                                    <p:set>
                                      <p:cBhvr>
                                        <p:cTn id="27"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9"/>
          <p:cNvPicPr preferRelativeResize="0"/>
          <p:nvPr/>
        </p:nvPicPr>
        <p:blipFill>
          <a:blip r:embed="rId3">
            <a:alphaModFix amt="28000"/>
          </a:blip>
          <a:stretch>
            <a:fillRect/>
          </a:stretch>
        </p:blipFill>
        <p:spPr>
          <a:xfrm>
            <a:off x="0" y="0"/>
            <a:ext cx="9144000" cy="5143501"/>
          </a:xfrm>
          <a:prstGeom prst="rect">
            <a:avLst/>
          </a:prstGeom>
          <a:noFill/>
          <a:ln>
            <a:noFill/>
          </a:ln>
        </p:spPr>
      </p:pic>
      <p:sp>
        <p:nvSpPr>
          <p:cNvPr id="253" name="Google Shape;253;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t>Assessment Activity</a:t>
            </a:r>
            <a:endParaRPr sz="3300"/>
          </a:p>
        </p:txBody>
      </p:sp>
      <p:sp>
        <p:nvSpPr>
          <p:cNvPr id="254" name="Google Shape;254;p39"/>
          <p:cNvSpPr txBox="1">
            <a:spLocks noGrp="1"/>
          </p:cNvSpPr>
          <p:nvPr>
            <p:ph type="body" idx="1"/>
          </p:nvPr>
        </p:nvSpPr>
        <p:spPr>
          <a:xfrm>
            <a:off x="311700" y="128722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a:solidFill>
                  <a:schemeClr val="dk1"/>
                </a:solidFill>
              </a:rPr>
              <a:t>Create two Google Slides to summarize your learning about cultural fire. You can use photos, art, and information from the internet. Include three or more ideas from the presentation slides, the videos, or the Forest Health Guidebook. </a:t>
            </a:r>
            <a:endParaRPr sz="3000">
              <a:solidFill>
                <a:schemeClr val="dk1"/>
              </a:solidFill>
            </a:endParaRPr>
          </a:p>
        </p:txBody>
      </p:sp>
      <p:sp>
        <p:nvSpPr>
          <p:cNvPr id="255" name="Google Shape;255;p39"/>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0"/>
          <p:cNvPicPr preferRelativeResize="0"/>
          <p:nvPr/>
        </p:nvPicPr>
        <p:blipFill rotWithShape="1">
          <a:blip r:embed="rId3">
            <a:alphaModFix amt="12000"/>
          </a:blip>
          <a:srcRect t="12502" b="12495"/>
          <a:stretch/>
        </p:blipFill>
        <p:spPr>
          <a:xfrm>
            <a:off x="0" y="0"/>
            <a:ext cx="9144004" cy="5143502"/>
          </a:xfrm>
          <a:prstGeom prst="rect">
            <a:avLst/>
          </a:prstGeom>
          <a:noFill/>
          <a:ln w="9525" cap="flat" cmpd="sng">
            <a:solidFill>
              <a:schemeClr val="dk2"/>
            </a:solidFill>
            <a:prstDash val="solid"/>
            <a:round/>
            <a:headEnd type="none" w="sm" len="sm"/>
            <a:tailEnd type="none" w="sm" len="sm"/>
          </a:ln>
        </p:spPr>
      </p:pic>
      <p:sp>
        <p:nvSpPr>
          <p:cNvPr id="261" name="Google Shape;261;p40"/>
          <p:cNvSpPr txBox="1"/>
          <p:nvPr/>
        </p:nvSpPr>
        <p:spPr>
          <a:xfrm>
            <a:off x="2021250" y="153750"/>
            <a:ext cx="51015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a:solidFill>
                  <a:schemeClr val="dk1"/>
                </a:solidFill>
                <a:latin typeface="Average"/>
                <a:ea typeface="Average"/>
                <a:cs typeface="Average"/>
                <a:sym typeface="Average"/>
              </a:rPr>
              <a:t>You have completed Lesson 2.</a:t>
            </a:r>
            <a:endParaRPr sz="2900">
              <a:solidFill>
                <a:schemeClr val="dk1"/>
              </a:solidFill>
              <a:latin typeface="Average"/>
              <a:ea typeface="Average"/>
              <a:cs typeface="Average"/>
              <a:sym typeface="Average"/>
            </a:endParaRPr>
          </a:p>
        </p:txBody>
      </p:sp>
      <p:pic>
        <p:nvPicPr>
          <p:cNvPr id="262" name="Google Shape;262;p40"/>
          <p:cNvPicPr preferRelativeResize="0"/>
          <p:nvPr/>
        </p:nvPicPr>
        <p:blipFill>
          <a:blip r:embed="rId4">
            <a:alphaModFix/>
          </a:blip>
          <a:stretch>
            <a:fillRect/>
          </a:stretch>
        </p:blipFill>
        <p:spPr>
          <a:xfrm>
            <a:off x="2648700" y="1009875"/>
            <a:ext cx="3846600" cy="3805200"/>
          </a:xfrm>
          <a:prstGeom prst="ellipse">
            <a:avLst/>
          </a:prstGeom>
          <a:noFill/>
          <a:ln>
            <a:noFill/>
          </a:ln>
        </p:spPr>
      </p:pic>
      <p:sp>
        <p:nvSpPr>
          <p:cNvPr id="263" name="Google Shape;263;p40"/>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2"/>
                                        </p:tgtEl>
                                        <p:attrNameLst>
                                          <p:attrName>style.visibility</p:attrName>
                                        </p:attrNameLst>
                                      </p:cBhvr>
                                      <p:to>
                                        <p:strVal val="visible"/>
                                      </p:to>
                                    </p:set>
                                    <p:anim calcmode="lin" valueType="num">
                                      <p:cBhvr additive="base">
                                        <p:cTn id="7" dur="1800"/>
                                        <p:tgtEl>
                                          <p:spTgt spid="262"/>
                                        </p:tgtEl>
                                        <p:attrNameLst>
                                          <p:attrName>ppt_w</p:attrName>
                                        </p:attrNameLst>
                                      </p:cBhvr>
                                      <p:tavLst>
                                        <p:tav tm="0">
                                          <p:val>
                                            <p:strVal val="0"/>
                                          </p:val>
                                        </p:tav>
                                        <p:tav tm="100000">
                                          <p:val>
                                            <p:strVal val="#ppt_w"/>
                                          </p:val>
                                        </p:tav>
                                      </p:tavLst>
                                    </p:anim>
                                    <p:anim calcmode="lin" valueType="num">
                                      <p:cBhvr additive="base">
                                        <p:cTn id="8" dur="1800"/>
                                        <p:tgtEl>
                                          <p:spTgt spid="26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5"/>
          <p:cNvPicPr preferRelativeResize="0"/>
          <p:nvPr/>
        </p:nvPicPr>
        <p:blipFill rotWithShape="1">
          <a:blip r:embed="rId3">
            <a:alphaModFix amt="54000"/>
          </a:blip>
          <a:srcRect t="24998"/>
          <a:stretch/>
        </p:blipFill>
        <p:spPr>
          <a:xfrm>
            <a:off x="0" y="19125"/>
            <a:ext cx="9144003" cy="5143500"/>
          </a:xfrm>
          <a:prstGeom prst="rect">
            <a:avLst/>
          </a:prstGeom>
          <a:noFill/>
          <a:ln>
            <a:noFill/>
          </a:ln>
        </p:spPr>
      </p:pic>
      <p:pic>
        <p:nvPicPr>
          <p:cNvPr id="77" name="Google Shape;77;p15"/>
          <p:cNvPicPr preferRelativeResize="0"/>
          <p:nvPr/>
        </p:nvPicPr>
        <p:blipFill>
          <a:blip r:embed="rId4">
            <a:alphaModFix/>
          </a:blip>
          <a:stretch>
            <a:fillRect/>
          </a:stretch>
        </p:blipFill>
        <p:spPr>
          <a:xfrm>
            <a:off x="3945955" y="0"/>
            <a:ext cx="5198045" cy="5181775"/>
          </a:xfrm>
          <a:prstGeom prst="rect">
            <a:avLst/>
          </a:prstGeom>
          <a:noFill/>
          <a:ln>
            <a:noFill/>
          </a:ln>
        </p:spPr>
      </p:pic>
      <p:sp>
        <p:nvSpPr>
          <p:cNvPr id="78" name="Google Shape;78;p15"/>
          <p:cNvSpPr txBox="1"/>
          <p:nvPr/>
        </p:nvSpPr>
        <p:spPr>
          <a:xfrm>
            <a:off x="260225" y="1829025"/>
            <a:ext cx="3459600" cy="1708500"/>
          </a:xfrm>
          <a:prstGeom prst="rect">
            <a:avLst/>
          </a:prstGeom>
          <a:solidFill>
            <a:srgbClr val="8D8C84">
              <a:alpha val="21790"/>
            </a:srgbClr>
          </a:solidFill>
          <a:ln w="19050" cap="flat" cmpd="sng">
            <a:solidFill>
              <a:srgbClr val="8DF25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300">
                <a:solidFill>
                  <a:schemeClr val="dk1"/>
                </a:solidFill>
                <a:latin typeface="Average"/>
                <a:ea typeface="Average"/>
                <a:cs typeface="Average"/>
                <a:sym typeface="Average"/>
              </a:rPr>
              <a:t>Which tribal territory do you live in?</a:t>
            </a:r>
            <a:endParaRPr sz="3300">
              <a:solidFill>
                <a:schemeClr val="dk1"/>
              </a:solidFill>
              <a:latin typeface="Average"/>
              <a:ea typeface="Average"/>
              <a:cs typeface="Average"/>
              <a:sym typeface="Average"/>
            </a:endParaRPr>
          </a:p>
        </p:txBody>
      </p:sp>
      <p:sp>
        <p:nvSpPr>
          <p:cNvPr id="79" name="Google Shape;79;p15"/>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3</a:t>
            </a:fld>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1000"/>
                                        <p:tgtEl>
                                          <p:spTgt spid="78"/>
                                        </p:tgtEl>
                                        <p:attrNameLst>
                                          <p:attrName>ppt_w</p:attrName>
                                        </p:attrNameLst>
                                      </p:cBhvr>
                                      <p:tavLst>
                                        <p:tav tm="0">
                                          <p:val>
                                            <p:strVal val="0"/>
                                          </p:val>
                                        </p:tav>
                                        <p:tav tm="100000">
                                          <p:val>
                                            <p:strVal val="#ppt_w"/>
                                          </p:val>
                                        </p:tav>
                                      </p:tavLst>
                                    </p:anim>
                                    <p:anim calcmode="lin" valueType="num">
                                      <p:cBhvr additive="base">
                                        <p:cTn id="8" dur="1000"/>
                                        <p:tgtEl>
                                          <p:spTgt spid="7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6"/>
          <p:cNvPicPr preferRelativeResize="0"/>
          <p:nvPr/>
        </p:nvPicPr>
        <p:blipFill>
          <a:blip r:embed="rId3">
            <a:alphaModFix amt="54000"/>
          </a:blip>
          <a:stretch>
            <a:fillRect/>
          </a:stretch>
        </p:blipFill>
        <p:spPr>
          <a:xfrm>
            <a:off x="0" y="0"/>
            <a:ext cx="9144000" cy="5143501"/>
          </a:xfrm>
          <a:prstGeom prst="rect">
            <a:avLst/>
          </a:prstGeom>
          <a:noFill/>
          <a:ln>
            <a:noFill/>
          </a:ln>
        </p:spPr>
      </p:pic>
      <p:sp>
        <p:nvSpPr>
          <p:cNvPr id="85" name="Google Shape;85;p16"/>
          <p:cNvSpPr txBox="1">
            <a:spLocks noGrp="1"/>
          </p:cNvSpPr>
          <p:nvPr>
            <p:ph type="body" idx="1"/>
          </p:nvPr>
        </p:nvSpPr>
        <p:spPr>
          <a:xfrm>
            <a:off x="311700" y="393450"/>
            <a:ext cx="8520600" cy="43566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a:solidFill>
                  <a:schemeClr val="dk1"/>
                </a:solidFill>
              </a:rPr>
              <a:t>Indigenous Californians have used fire to maintain healthy ecosystems for over ten thousand years!</a:t>
            </a:r>
            <a:endParaRPr sz="3300">
              <a:solidFill>
                <a:schemeClr val="dk1"/>
              </a:solidFill>
            </a:endParaRPr>
          </a:p>
          <a:p>
            <a:pPr marL="0" lvl="0" indent="0" algn="l" rtl="0">
              <a:spcBef>
                <a:spcPts val="1600"/>
              </a:spcBef>
              <a:spcAft>
                <a:spcPts val="0"/>
              </a:spcAft>
              <a:buNone/>
            </a:pPr>
            <a:r>
              <a:rPr lang="en" sz="3300">
                <a:solidFill>
                  <a:schemeClr val="dk1"/>
                </a:solidFill>
              </a:rPr>
              <a:t>Tribes have unique burning practices to improve their environments. This supports both the people, and plants and animals who live here.</a:t>
            </a:r>
            <a:endParaRPr sz="3300">
              <a:solidFill>
                <a:schemeClr val="dk1"/>
              </a:solidFill>
            </a:endParaRPr>
          </a:p>
          <a:p>
            <a:pPr marL="0" lvl="0" indent="0" algn="l" rtl="0">
              <a:spcBef>
                <a:spcPts val="1600"/>
              </a:spcBef>
              <a:spcAft>
                <a:spcPts val="1600"/>
              </a:spcAft>
              <a:buNone/>
            </a:pPr>
            <a:endParaRPr sz="3100">
              <a:solidFill>
                <a:schemeClr val="dk1"/>
              </a:solidFill>
            </a:endParaRPr>
          </a:p>
        </p:txBody>
      </p:sp>
      <p:sp>
        <p:nvSpPr>
          <p:cNvPr id="86" name="Google Shape;86;p16"/>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7"/>
          <p:cNvPicPr preferRelativeResize="0"/>
          <p:nvPr/>
        </p:nvPicPr>
        <p:blipFill>
          <a:blip r:embed="rId3">
            <a:alphaModFix amt="54000"/>
          </a:blip>
          <a:stretch>
            <a:fillRect/>
          </a:stretch>
        </p:blipFill>
        <p:spPr>
          <a:xfrm>
            <a:off x="0" y="0"/>
            <a:ext cx="9144000" cy="5143501"/>
          </a:xfrm>
          <a:prstGeom prst="rect">
            <a:avLst/>
          </a:prstGeom>
          <a:noFill/>
          <a:ln>
            <a:noFill/>
          </a:ln>
        </p:spPr>
      </p:pic>
      <p:sp>
        <p:nvSpPr>
          <p:cNvPr id="92" name="Google Shape;92;p17"/>
          <p:cNvSpPr txBox="1">
            <a:spLocks noGrp="1"/>
          </p:cNvSpPr>
          <p:nvPr>
            <p:ph type="body" idx="1"/>
          </p:nvPr>
        </p:nvSpPr>
        <p:spPr>
          <a:xfrm>
            <a:off x="311700" y="283800"/>
            <a:ext cx="8520600" cy="4575900"/>
          </a:xfrm>
          <a:prstGeom prst="rect">
            <a:avLst/>
          </a:prstGeom>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400">
                <a:solidFill>
                  <a:schemeClr val="dk1"/>
                </a:solidFill>
              </a:rPr>
              <a:t>A </a:t>
            </a:r>
            <a:r>
              <a:rPr lang="en" sz="3400" u="sng">
                <a:solidFill>
                  <a:schemeClr val="dk1"/>
                </a:solidFill>
              </a:rPr>
              <a:t>cultural burn</a:t>
            </a:r>
            <a:r>
              <a:rPr lang="en" sz="3400">
                <a:solidFill>
                  <a:schemeClr val="dk1"/>
                </a:solidFill>
              </a:rPr>
              <a:t> is a fire started and managed by Indigenous people for specific outcomes. Cultural burns are typically low-intensity fires or “cool burns”. </a:t>
            </a:r>
            <a:endParaRPr sz="3400">
              <a:solidFill>
                <a:schemeClr val="dk1"/>
              </a:solidFill>
            </a:endParaRPr>
          </a:p>
          <a:p>
            <a:pPr marL="0" lvl="0" indent="0" algn="l" rtl="0">
              <a:lnSpc>
                <a:spcPct val="100000"/>
              </a:lnSpc>
              <a:spcBef>
                <a:spcPts val="1600"/>
              </a:spcBef>
              <a:spcAft>
                <a:spcPts val="0"/>
              </a:spcAft>
              <a:buNone/>
            </a:pPr>
            <a:r>
              <a:rPr lang="en" sz="3400">
                <a:solidFill>
                  <a:schemeClr val="dk1"/>
                </a:solidFill>
              </a:rPr>
              <a:t>An intentional fire for land management purposes today may also be called a </a:t>
            </a:r>
            <a:r>
              <a:rPr lang="en" sz="3400" u="sng">
                <a:solidFill>
                  <a:schemeClr val="dk1"/>
                </a:solidFill>
              </a:rPr>
              <a:t>prescribed fire</a:t>
            </a:r>
            <a:r>
              <a:rPr lang="en" sz="3400">
                <a:solidFill>
                  <a:schemeClr val="dk1"/>
                </a:solidFill>
              </a:rPr>
              <a:t>. However, this may or may not include Indigenous people in the burn. </a:t>
            </a:r>
            <a:r>
              <a:rPr lang="en" sz="3300">
                <a:solidFill>
                  <a:schemeClr val="dk1"/>
                </a:solidFill>
              </a:rPr>
              <a:t> </a:t>
            </a:r>
            <a:endParaRPr sz="3300">
              <a:solidFill>
                <a:schemeClr val="dk1"/>
              </a:solidFill>
            </a:endParaRPr>
          </a:p>
          <a:p>
            <a:pPr marL="0" lvl="0" indent="0" algn="l" rtl="0">
              <a:spcBef>
                <a:spcPts val="1600"/>
              </a:spcBef>
              <a:spcAft>
                <a:spcPts val="1600"/>
              </a:spcAft>
              <a:buNone/>
            </a:pPr>
            <a:endParaRPr sz="3100">
              <a:solidFill>
                <a:schemeClr val="dk1"/>
              </a:solidFill>
            </a:endParaRPr>
          </a:p>
        </p:txBody>
      </p:sp>
      <p:sp>
        <p:nvSpPr>
          <p:cNvPr id="93" name="Google Shape;93;p17"/>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animEffect transition="in" filter="fade">
                                      <p:cBhvr>
                                        <p:cTn id="7" dur="1000"/>
                                        <p:tgtEl>
                                          <p:spTgt spid="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
                                            <p:txEl>
                                              <p:pRg st="1" end="1"/>
                                            </p:txEl>
                                          </p:spTgt>
                                        </p:tgtEl>
                                        <p:attrNameLst>
                                          <p:attrName>style.visibility</p:attrName>
                                        </p:attrNameLst>
                                      </p:cBhvr>
                                      <p:to>
                                        <p:strVal val="visible"/>
                                      </p:to>
                                    </p:set>
                                    <p:animEffect transition="in" filter="fade">
                                      <p:cBhvr>
                                        <p:cTn id="12" dur="1000"/>
                                        <p:tgtEl>
                                          <p:spTgt spid="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
                                            <p:txEl>
                                              <p:pRg st="2" end="2"/>
                                            </p:txEl>
                                          </p:spTgt>
                                        </p:tgtEl>
                                        <p:attrNameLst>
                                          <p:attrName>style.visibility</p:attrName>
                                        </p:attrNameLst>
                                      </p:cBhvr>
                                      <p:to>
                                        <p:strVal val="visible"/>
                                      </p:to>
                                    </p:set>
                                    <p:animEffect transition="in" filter="fade">
                                      <p:cBhvr>
                                        <p:cTn id="17" dur="1000"/>
                                        <p:tgtEl>
                                          <p:spTgt spid="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18"/>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9" descr="Traditional Ecological Knowledge (TEK) promotes an Indigenous approach to environmental stewardship. Our world faces unprecedented ecological challenges. Collaborating with local peoples who understand this knowledge is a crucial step towards a more sustainable future." title="Traditional Ecological Knowledge">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
        <p:nvSpPr>
          <p:cNvPr id="104" name="Google Shape;104;p19"/>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0"/>
          <p:cNvPicPr preferRelativeResize="0"/>
          <p:nvPr/>
        </p:nvPicPr>
        <p:blipFill rotWithShape="1">
          <a:blip r:embed="rId3">
            <a:alphaModFix amt="36000"/>
          </a:blip>
          <a:srcRect t="25003"/>
          <a:stretch/>
        </p:blipFill>
        <p:spPr>
          <a:xfrm>
            <a:off x="0" y="0"/>
            <a:ext cx="9144003" cy="5143500"/>
          </a:xfrm>
          <a:prstGeom prst="rect">
            <a:avLst/>
          </a:prstGeom>
          <a:noFill/>
          <a:ln>
            <a:noFill/>
          </a:ln>
        </p:spPr>
      </p:pic>
      <p:sp>
        <p:nvSpPr>
          <p:cNvPr id="110" name="Google Shape;110;p20"/>
          <p:cNvSpPr txBox="1">
            <a:spLocks noGrp="1"/>
          </p:cNvSpPr>
          <p:nvPr>
            <p:ph type="body" idx="1"/>
          </p:nvPr>
        </p:nvSpPr>
        <p:spPr>
          <a:xfrm>
            <a:off x="311700" y="275550"/>
            <a:ext cx="8520600" cy="45924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3200">
                <a:solidFill>
                  <a:schemeClr val="dk1"/>
                </a:solidFill>
              </a:rPr>
              <a:t>1) How would you explain Traditional Ecological Knowledge (TEK) to a classmate if they were not here today?</a:t>
            </a:r>
            <a:endParaRPr sz="3200">
              <a:solidFill>
                <a:schemeClr val="dk1"/>
              </a:solidFill>
            </a:endParaRPr>
          </a:p>
          <a:p>
            <a:pPr marL="0" lvl="0" indent="0" algn="l" rtl="0">
              <a:spcBef>
                <a:spcPts val="1200"/>
              </a:spcBef>
              <a:spcAft>
                <a:spcPts val="0"/>
              </a:spcAft>
              <a:buNone/>
            </a:pPr>
            <a:r>
              <a:rPr lang="en" sz="3200">
                <a:solidFill>
                  <a:schemeClr val="dk1"/>
                </a:solidFill>
              </a:rPr>
              <a:t>2) How was your knowledge of the area you live in developed?</a:t>
            </a:r>
            <a:endParaRPr sz="3200">
              <a:solidFill>
                <a:schemeClr val="dk1"/>
              </a:solidFill>
            </a:endParaRPr>
          </a:p>
          <a:p>
            <a:pPr marL="0" lvl="0" indent="0" algn="l" rtl="0">
              <a:spcBef>
                <a:spcPts val="1200"/>
              </a:spcBef>
              <a:spcAft>
                <a:spcPts val="0"/>
              </a:spcAft>
              <a:buNone/>
            </a:pPr>
            <a:r>
              <a:rPr lang="en" sz="3200">
                <a:solidFill>
                  <a:schemeClr val="dk1"/>
                </a:solidFill>
              </a:rPr>
              <a:t>3) Why do you think we are learning about TEK in a program about wildfire?</a:t>
            </a:r>
            <a:endParaRPr sz="3200">
              <a:solidFill>
                <a:schemeClr val="dk1"/>
              </a:solidFill>
            </a:endParaRPr>
          </a:p>
          <a:p>
            <a:pPr marL="0" lvl="0" indent="0" algn="l" rtl="0">
              <a:spcBef>
                <a:spcPts val="1200"/>
              </a:spcBef>
              <a:spcAft>
                <a:spcPts val="1600"/>
              </a:spcAft>
              <a:buNone/>
            </a:pPr>
            <a:endParaRPr sz="2400">
              <a:solidFill>
                <a:schemeClr val="dk1"/>
              </a:solidFill>
            </a:endParaRPr>
          </a:p>
        </p:txBody>
      </p:sp>
      <p:pic>
        <p:nvPicPr>
          <p:cNvPr id="111" name="Google Shape;111;p20"/>
          <p:cNvPicPr preferRelativeResize="0"/>
          <p:nvPr/>
        </p:nvPicPr>
        <p:blipFill>
          <a:blip r:embed="rId4">
            <a:alphaModFix/>
          </a:blip>
          <a:stretch>
            <a:fillRect/>
          </a:stretch>
        </p:blipFill>
        <p:spPr>
          <a:xfrm rot="3742924">
            <a:off x="7979099" y="69125"/>
            <a:ext cx="1128326" cy="1128326"/>
          </a:xfrm>
          <a:prstGeom prst="rect">
            <a:avLst/>
          </a:prstGeom>
          <a:noFill/>
          <a:ln>
            <a:noFill/>
          </a:ln>
        </p:spPr>
      </p:pic>
      <p:sp>
        <p:nvSpPr>
          <p:cNvPr id="112" name="Google Shape;112;p20"/>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1"/>
          <p:cNvPicPr preferRelativeResize="0"/>
          <p:nvPr/>
        </p:nvPicPr>
        <p:blipFill>
          <a:blip r:embed="rId3">
            <a:alphaModFix amt="33000"/>
          </a:blip>
          <a:stretch>
            <a:fillRect/>
          </a:stretch>
        </p:blipFill>
        <p:spPr>
          <a:xfrm>
            <a:off x="0" y="0"/>
            <a:ext cx="9143998" cy="5143500"/>
          </a:xfrm>
          <a:prstGeom prst="rect">
            <a:avLst/>
          </a:prstGeom>
          <a:noFill/>
          <a:ln>
            <a:noFill/>
          </a:ln>
        </p:spPr>
      </p:pic>
      <p:sp>
        <p:nvSpPr>
          <p:cNvPr id="118" name="Google Shape;118;p21"/>
          <p:cNvSpPr txBox="1">
            <a:spLocks noGrp="1"/>
          </p:cNvSpPr>
          <p:nvPr>
            <p:ph type="sldNum" idx="12"/>
          </p:nvPr>
        </p:nvSpPr>
        <p:spPr>
          <a:xfrm>
            <a:off x="8564000" y="4703625"/>
            <a:ext cx="4908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19" name="Google Shape;119;p21"/>
          <p:cNvSpPr txBox="1"/>
          <p:nvPr/>
        </p:nvSpPr>
        <p:spPr>
          <a:xfrm>
            <a:off x="461850" y="443925"/>
            <a:ext cx="8220300" cy="42597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chemeClr val="dk1"/>
                </a:solidFill>
                <a:latin typeface="Average"/>
                <a:ea typeface="Average"/>
                <a:cs typeface="Average"/>
                <a:sym typeface="Average"/>
              </a:rPr>
              <a:t>Some Uses of Cultural Fire:</a:t>
            </a:r>
            <a:endParaRPr sz="3800">
              <a:solidFill>
                <a:schemeClr val="dk1"/>
              </a:solidFill>
              <a:latin typeface="Average"/>
              <a:ea typeface="Average"/>
              <a:cs typeface="Average"/>
              <a:sym typeface="Average"/>
            </a:endParaRPr>
          </a:p>
          <a:p>
            <a:pPr marL="0" lvl="0" indent="0" algn="l" rtl="0">
              <a:spcBef>
                <a:spcPts val="0"/>
              </a:spcBef>
              <a:spcAft>
                <a:spcPts val="0"/>
              </a:spcAft>
              <a:buNone/>
            </a:pPr>
            <a:endParaRPr sz="5500">
              <a:solidFill>
                <a:schemeClr val="dk1"/>
              </a:solidFill>
              <a:latin typeface="Average"/>
              <a:ea typeface="Average"/>
              <a:cs typeface="Average"/>
              <a:sym typeface="Average"/>
            </a:endParaRPr>
          </a:p>
          <a:p>
            <a:pPr marL="457200" lvl="0" indent="-457200" algn="l" rtl="0">
              <a:spcBef>
                <a:spcPts val="0"/>
              </a:spcBef>
              <a:spcAft>
                <a:spcPts val="0"/>
              </a:spcAft>
              <a:buClr>
                <a:schemeClr val="dk1"/>
              </a:buClr>
              <a:buSzPts val="3600"/>
              <a:buFont typeface="Average"/>
              <a:buChar char="●"/>
            </a:pPr>
            <a:r>
              <a:rPr lang="en" sz="3600">
                <a:solidFill>
                  <a:schemeClr val="dk1"/>
                </a:solidFill>
                <a:latin typeface="Average"/>
                <a:ea typeface="Average"/>
                <a:cs typeface="Average"/>
                <a:sym typeface="Average"/>
              </a:rPr>
              <a:t>Promote desired habitats and species.</a:t>
            </a:r>
            <a:endParaRPr sz="3600">
              <a:solidFill>
                <a:schemeClr val="dk1"/>
              </a:solidFill>
              <a:latin typeface="Average"/>
              <a:ea typeface="Average"/>
              <a:cs typeface="Average"/>
              <a:sym typeface="Average"/>
            </a:endParaRPr>
          </a:p>
          <a:p>
            <a:pPr marL="457200" lvl="0" indent="-457200" algn="l" rtl="0">
              <a:spcBef>
                <a:spcPts val="0"/>
              </a:spcBef>
              <a:spcAft>
                <a:spcPts val="0"/>
              </a:spcAft>
              <a:buClr>
                <a:schemeClr val="dk1"/>
              </a:buClr>
              <a:buSzPts val="3600"/>
              <a:buFont typeface="Average"/>
              <a:buChar char="●"/>
            </a:pPr>
            <a:r>
              <a:rPr lang="en" sz="3600">
                <a:solidFill>
                  <a:schemeClr val="dk1"/>
                </a:solidFill>
                <a:latin typeface="Average"/>
                <a:ea typeface="Average"/>
                <a:cs typeface="Average"/>
                <a:sym typeface="Average"/>
              </a:rPr>
              <a:t>Increase favored resources.</a:t>
            </a:r>
            <a:endParaRPr sz="3600">
              <a:solidFill>
                <a:schemeClr val="dk1"/>
              </a:solidFill>
              <a:latin typeface="Average"/>
              <a:ea typeface="Average"/>
              <a:cs typeface="Average"/>
              <a:sym typeface="Average"/>
            </a:endParaRPr>
          </a:p>
          <a:p>
            <a:pPr marL="457200" lvl="0" indent="-457200" algn="l" rtl="0">
              <a:spcBef>
                <a:spcPts val="0"/>
              </a:spcBef>
              <a:spcAft>
                <a:spcPts val="0"/>
              </a:spcAft>
              <a:buClr>
                <a:schemeClr val="dk1"/>
              </a:buClr>
              <a:buSzPts val="3600"/>
              <a:buFont typeface="Average"/>
              <a:buChar char="●"/>
            </a:pPr>
            <a:r>
              <a:rPr lang="en" sz="3600">
                <a:solidFill>
                  <a:schemeClr val="dk1"/>
                </a:solidFill>
                <a:latin typeface="Average"/>
                <a:ea typeface="Average"/>
                <a:cs typeface="Average"/>
                <a:sym typeface="Average"/>
              </a:rPr>
              <a:t>Alter plant structure for materials.</a:t>
            </a:r>
            <a:endParaRPr sz="3600">
              <a:solidFill>
                <a:schemeClr val="dk1"/>
              </a:solidFill>
              <a:latin typeface="Average"/>
              <a:ea typeface="Average"/>
              <a:cs typeface="Average"/>
              <a:sym typeface="Average"/>
            </a:endParaRPr>
          </a:p>
          <a:p>
            <a:pPr marL="457200" lvl="0" indent="-457200" algn="l" rtl="0">
              <a:spcBef>
                <a:spcPts val="0"/>
              </a:spcBef>
              <a:spcAft>
                <a:spcPts val="0"/>
              </a:spcAft>
              <a:buClr>
                <a:schemeClr val="dk1"/>
              </a:buClr>
              <a:buSzPts val="3600"/>
              <a:buFont typeface="Average"/>
              <a:buChar char="●"/>
            </a:pPr>
            <a:r>
              <a:rPr lang="en" sz="3600">
                <a:solidFill>
                  <a:schemeClr val="dk1"/>
                </a:solidFill>
                <a:latin typeface="Average"/>
                <a:ea typeface="Average"/>
                <a:cs typeface="Average"/>
                <a:sym typeface="Average"/>
              </a:rPr>
              <a:t>Improve safety and travel.</a:t>
            </a:r>
            <a:endParaRPr sz="3600">
              <a:solidFill>
                <a:schemeClr val="dk1"/>
              </a:solidFill>
              <a:latin typeface="Average"/>
              <a:ea typeface="Average"/>
              <a:cs typeface="Average"/>
              <a:sym typeface="Average"/>
            </a:endParaRPr>
          </a:p>
          <a:p>
            <a:pPr marL="457200" lvl="0" indent="0" algn="l" rtl="0">
              <a:spcBef>
                <a:spcPts val="0"/>
              </a:spcBef>
              <a:spcAft>
                <a:spcPts val="0"/>
              </a:spcAft>
              <a:buNone/>
            </a:pPr>
            <a:endParaRPr sz="3500">
              <a:solidFill>
                <a:schemeClr val="dk1"/>
              </a:solidFill>
              <a:latin typeface="Average"/>
              <a:ea typeface="Average"/>
              <a:cs typeface="Average"/>
              <a:sym typeface="Average"/>
            </a:endParaRPr>
          </a:p>
          <a:p>
            <a:pPr marL="0" lvl="0" indent="0" algn="l" rtl="0">
              <a:spcBef>
                <a:spcPts val="0"/>
              </a:spcBef>
              <a:spcAft>
                <a:spcPts val="0"/>
              </a:spcAft>
              <a:buNone/>
            </a:pPr>
            <a:endParaRPr sz="2800">
              <a:latin typeface="Average"/>
              <a:ea typeface="Average"/>
              <a:cs typeface="Average"/>
              <a:sym typeface="Average"/>
            </a:endParaRPr>
          </a:p>
          <a:p>
            <a:pPr marL="0" lvl="0" indent="0" algn="l" rtl="0">
              <a:spcBef>
                <a:spcPts val="0"/>
              </a:spcBef>
              <a:spcAft>
                <a:spcPts val="0"/>
              </a:spcAft>
              <a:buNone/>
            </a:pPr>
            <a:endParaRPr sz="2800">
              <a:latin typeface="Average"/>
              <a:ea typeface="Average"/>
              <a:cs typeface="Average"/>
              <a:sym typeface="Average"/>
            </a:endParaRPr>
          </a:p>
          <a:p>
            <a:pPr marL="0" lvl="0" indent="0" algn="l" rtl="0">
              <a:spcBef>
                <a:spcPts val="0"/>
              </a:spcBef>
              <a:spcAft>
                <a:spcPts val="0"/>
              </a:spcAft>
              <a:buNone/>
            </a:pPr>
            <a:endParaRPr sz="2800">
              <a:latin typeface="Average"/>
              <a:ea typeface="Average"/>
              <a:cs typeface="Average"/>
              <a:sym typeface="Average"/>
            </a:endParaRPr>
          </a:p>
          <a:p>
            <a:pPr marL="0" lvl="0" indent="0" algn="l" rtl="0">
              <a:spcBef>
                <a:spcPts val="0"/>
              </a:spcBef>
              <a:spcAft>
                <a:spcPts val="0"/>
              </a:spcAft>
              <a:buNone/>
            </a:pPr>
            <a:endParaRPr sz="2800">
              <a:latin typeface="Average"/>
              <a:ea typeface="Average"/>
              <a:cs typeface="Average"/>
              <a:sym typeface="Average"/>
            </a:endParaRPr>
          </a:p>
          <a:p>
            <a:pPr marL="0" lvl="0" indent="0" algn="l" rtl="0">
              <a:spcBef>
                <a:spcPts val="0"/>
              </a:spcBef>
              <a:spcAft>
                <a:spcPts val="0"/>
              </a:spcAft>
              <a:buNone/>
            </a:pPr>
            <a:endParaRPr>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1881</Words>
  <Application>Microsoft Office PowerPoint</Application>
  <PresentationFormat>On-screen Show (16:9)</PresentationFormat>
  <Paragraphs>176</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Arial</vt:lpstr>
      <vt:lpstr>Oswald</vt:lpstr>
      <vt:lpstr>Average</vt:lpstr>
      <vt:lpstr>Slate</vt:lpstr>
      <vt:lpstr>Wildfire in the Foothills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Promote desired habitats and species.</vt:lpstr>
      <vt:lpstr>Increase favored resources.</vt:lpstr>
      <vt:lpstr>Increase Acorn Harvest</vt:lpstr>
      <vt:lpstr>Improve Natural Materials</vt:lpstr>
      <vt:lpstr>Improve Safety and Travel</vt:lpstr>
      <vt:lpstr>PowerPoint Presentation</vt:lpstr>
      <vt:lpstr>PowerPoint Presentation</vt:lpstr>
      <vt:lpstr>PowerPoint Presentation</vt:lpstr>
      <vt:lpstr>PowerPoint Presentation</vt:lpstr>
      <vt:lpstr>What is the dominant view of fire today?</vt:lpstr>
      <vt:lpstr>PowerPoint Presentation</vt:lpstr>
      <vt:lpstr>PowerPoint Presentation</vt:lpstr>
      <vt:lpstr>PowerPoint Presentation</vt:lpstr>
      <vt:lpstr>PowerPoint Presentation</vt:lpstr>
      <vt:lpstr>PowerPoint Presentation</vt:lpstr>
      <vt:lpstr>Key Word Review</vt:lpstr>
      <vt:lpstr>PowerPoint Presentation</vt:lpstr>
      <vt:lpstr>Assessment Activity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Wildfire in the Foothills</dc:title>
  <cp:lastModifiedBy>Lauren de Terra</cp:lastModifiedBy>
  <cp:revision>1</cp:revision>
  <dcterms:modified xsi:type="dcterms:W3CDTF">2021-10-20T17:08:57Z</dcterms:modified>
</cp:coreProperties>
</file>