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143500" type="screen16x9"/>
  <p:notesSz cx="6858000" cy="9144000"/>
  <p:embeddedFontLst>
    <p:embeddedFont>
      <p:font typeface="Average" panose="020B0604020202020204" charset="0"/>
      <p:regular r:id="rId34"/>
    </p:embeddedFont>
    <p:embeddedFont>
      <p:font typeface="Oswald" panose="00000500000000000000" pitchFamily="2" charset="0"/>
      <p:regular r:id="rId35"/>
      <p:bold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6C34D8-8956-429A-8413-1D8272C3314B}" v="1" dt="2021-10-27T15:50:00.6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fntdata"/><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de Terra" userId="171264d0-8415-4ab8-8857-18f2bdc3ab75" providerId="ADAL" clId="{6F6C34D8-8956-429A-8413-1D8272C3314B}"/>
    <pc:docChg chg="modSld">
      <pc:chgData name="Lauren de Terra" userId="171264d0-8415-4ab8-8857-18f2bdc3ab75" providerId="ADAL" clId="{6F6C34D8-8956-429A-8413-1D8272C3314B}" dt="2021-10-19T16:07:11.198" v="1" actId="14100"/>
      <pc:docMkLst>
        <pc:docMk/>
      </pc:docMkLst>
      <pc:sldChg chg="modSp mod">
        <pc:chgData name="Lauren de Terra" userId="171264d0-8415-4ab8-8857-18f2bdc3ab75" providerId="ADAL" clId="{6F6C34D8-8956-429A-8413-1D8272C3314B}" dt="2021-10-19T16:07:11.198" v="1" actId="14100"/>
        <pc:sldMkLst>
          <pc:docMk/>
          <pc:sldMk cId="0" sldId="260"/>
        </pc:sldMkLst>
        <pc:spChg chg="mod">
          <ac:chgData name="Lauren de Terra" userId="171264d0-8415-4ab8-8857-18f2bdc3ab75" providerId="ADAL" clId="{6F6C34D8-8956-429A-8413-1D8272C3314B}" dt="2021-10-19T16:07:11.198" v="1" actId="14100"/>
          <ac:spMkLst>
            <pc:docMk/>
            <pc:sldMk cId="0" sldId="260"/>
            <ac:spMk id="93" creationId="{00000000-0000-0000-0000-000000000000}"/>
          </ac:spMkLst>
        </pc:spChg>
      </pc:sldChg>
      <pc:sldChg chg="modSp mod">
        <pc:chgData name="Lauren de Terra" userId="171264d0-8415-4ab8-8857-18f2bdc3ab75" providerId="ADAL" clId="{6F6C34D8-8956-429A-8413-1D8272C3314B}" dt="2021-10-19T16:05:50.564" v="0" actId="6549"/>
        <pc:sldMkLst>
          <pc:docMk/>
          <pc:sldMk cId="0" sldId="283"/>
        </pc:sldMkLst>
        <pc:spChg chg="mod">
          <ac:chgData name="Lauren de Terra" userId="171264d0-8415-4ab8-8857-18f2bdc3ab75" providerId="ADAL" clId="{6F6C34D8-8956-429A-8413-1D8272C3314B}" dt="2021-10-19T16:05:50.564" v="0" actId="6549"/>
          <ac:spMkLst>
            <pc:docMk/>
            <pc:sldMk cId="0" sldId="283"/>
            <ac:spMk id="28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uttecounty.net/Portals/19/LHMP/2019/Annexes/AnnexKButteCountyFireSafeCouncil.pdf?ver=2019-11-13-124025-96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uttecounty.net/Portals/19/LHMP/2019/Annexes/AnnexKButteCountyFireSafeCouncil.pdf?ver=2019-11-13-124025-96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torymaps.arcgis.com/stories/58c51c60d2ab477b8f957478b95cf2fb"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buttecounty.net/Portals/2/CropReports/2019CROPREPORT.pdf?ver=2020-09-29-122937-093"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s.fed.us/psw/topics/fire_science/ecosystems/chaparral.s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storymaps.arcgis.com/stories/58c51c60d2ab477b8f957478b95cf2fb"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openspaceauthority.org/system/user_files/Images/OSA-infographic-fire-cycle.jp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buttefiresafe.net/forest-health-guidebook/"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fireadaptednetwork.org/resource/fire-adapted-communities-graphic-and-facilitators-guid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apsofworld.com/usa/county-maps/california/butte-county-map.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dee5a7787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dee5a778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b316206c96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b316206c96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County Elevation</a:t>
            </a:r>
            <a:endParaRPr/>
          </a:p>
          <a:p>
            <a:pPr marL="0" lvl="0" indent="0" algn="l" rtl="0">
              <a:spcBef>
                <a:spcPts val="0"/>
              </a:spcBef>
              <a:spcAft>
                <a:spcPts val="0"/>
              </a:spcAft>
              <a:buNone/>
            </a:pPr>
            <a:r>
              <a:rPr lang="en"/>
              <a:t>What percent of the county would you estimate is between 60-1,500 feet in elevation? </a:t>
            </a:r>
            <a:endParaRPr/>
          </a:p>
          <a:p>
            <a:pPr marL="0" lvl="0" indent="0" algn="l" rtl="0">
              <a:spcBef>
                <a:spcPts val="0"/>
              </a:spcBef>
              <a:spcAft>
                <a:spcPts val="0"/>
              </a:spcAft>
              <a:buNone/>
            </a:pPr>
            <a:r>
              <a:rPr lang="en"/>
              <a:t>What is the highest point in Butte County? (7,124 feet on the Robert Jenkins mountain ridge) </a:t>
            </a:r>
            <a:endParaRPr/>
          </a:p>
          <a:p>
            <a:pPr marL="0" lvl="0" indent="0" algn="l" rtl="0">
              <a:spcBef>
                <a:spcPts val="0"/>
              </a:spcBef>
              <a:spcAft>
                <a:spcPts val="0"/>
              </a:spcAft>
              <a:buNone/>
            </a:pPr>
            <a:r>
              <a:rPr lang="en"/>
              <a:t>Have you been to an area with a higher elevation than where we live? Can you remember some differences between that place and here? </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c42fa9d59b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c42fa9d59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CAL FIRE uses various types of data to map wildfire risk and categorizes areas into Fire Hazard Severity Zones. This represents not just the likelihood of a wildfire, but also how much harm it could cause to people and structures. Dark gray areas are non-wildland/non-urban, and light gray around the City of Chico and City of Oroville represents urban areas. </a:t>
            </a:r>
            <a:endParaRPr/>
          </a:p>
          <a:p>
            <a:pPr marL="0" lvl="0" indent="0" algn="l" rtl="0">
              <a:spcBef>
                <a:spcPts val="0"/>
              </a:spcBef>
              <a:spcAft>
                <a:spcPts val="0"/>
              </a:spcAft>
              <a:buNone/>
            </a:pPr>
            <a:r>
              <a:rPr lang="en"/>
              <a:t>Note: These maps are created at a general scale and do not take into account mitigation activities that may have taken place locally to reduce wildfire risk.</a:t>
            </a:r>
            <a:endParaRPr/>
          </a:p>
          <a:p>
            <a:pPr marL="0" lvl="0" indent="0" algn="l" rtl="0">
              <a:spcBef>
                <a:spcPts val="0"/>
              </a:spcBef>
              <a:spcAft>
                <a:spcPts val="0"/>
              </a:spcAft>
              <a:buNone/>
            </a:pPr>
            <a:endParaRPr/>
          </a:p>
          <a:p>
            <a:pPr marL="0" lvl="0" indent="0" algn="l" rtl="0">
              <a:spcBef>
                <a:spcPts val="0"/>
              </a:spcBef>
              <a:spcAft>
                <a:spcPts val="0"/>
              </a:spcAft>
              <a:buNone/>
            </a:pPr>
            <a:r>
              <a:rPr lang="en" sz="900"/>
              <a:t>Cropped from: Figure K-2 Butte County Fire Safe Council – Fire Hazard Severity Zones</a:t>
            </a:r>
            <a:endParaRPr sz="900"/>
          </a:p>
          <a:p>
            <a:pPr marL="0" lvl="0" indent="0" algn="l" rtl="0">
              <a:spcBef>
                <a:spcPts val="0"/>
              </a:spcBef>
              <a:spcAft>
                <a:spcPts val="0"/>
              </a:spcAft>
              <a:buClr>
                <a:schemeClr val="dk1"/>
              </a:buClr>
              <a:buSzPts val="1100"/>
              <a:buFont typeface="Arial"/>
              <a:buNone/>
            </a:pPr>
            <a:r>
              <a:rPr lang="en" sz="900" u="sng">
                <a:solidFill>
                  <a:srgbClr val="0000FF"/>
                </a:solidFill>
                <a:hlinkClick r:id="rId3">
                  <a:extLst>
                    <a:ext uri="{A12FA001-AC4F-418D-AE19-62706E023703}">
                      <ahyp:hlinkClr xmlns:ahyp="http://schemas.microsoft.com/office/drawing/2018/hyperlinkcolor" val="tx"/>
                    </a:ext>
                  </a:extLst>
                </a:hlinkClick>
              </a:rPr>
              <a:t>Annex K Butte County Fire Safe Council</a:t>
            </a:r>
            <a:endParaRPr sz="900">
              <a:solidFill>
                <a:srgbClr val="0000FF"/>
              </a:solidFill>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c42fa9d59b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c42fa9d59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similarities do you notice between these two maps?</a:t>
            </a:r>
            <a:endParaRPr/>
          </a:p>
          <a:p>
            <a:pPr marL="0" lvl="0" indent="0" algn="l" rtl="0">
              <a:spcBef>
                <a:spcPts val="0"/>
              </a:spcBef>
              <a:spcAft>
                <a:spcPts val="0"/>
              </a:spcAft>
              <a:buNone/>
            </a:pPr>
            <a:r>
              <a:rPr lang="en"/>
              <a:t>What connection could you make between elevation and fire hazard severity? </a:t>
            </a:r>
            <a:endParaRPr/>
          </a:p>
          <a:p>
            <a:pPr marL="0" lvl="0" indent="0" algn="l" rtl="0">
              <a:spcBef>
                <a:spcPts val="0"/>
              </a:spcBef>
              <a:spcAft>
                <a:spcPts val="0"/>
              </a:spcAft>
              <a:buNone/>
            </a:pPr>
            <a:r>
              <a:rPr lang="en"/>
              <a:t>Other than elevation, can you think of other factors that could affect the fire hazard severity of an area? </a:t>
            </a:r>
            <a:endParaRPr/>
          </a:p>
          <a:p>
            <a:pPr marL="0" lvl="0" indent="0" algn="l" rtl="0">
              <a:spcBef>
                <a:spcPts val="0"/>
              </a:spcBef>
              <a:spcAft>
                <a:spcPts val="0"/>
              </a:spcAft>
              <a:buNone/>
            </a:pPr>
            <a:endParaRPr/>
          </a:p>
          <a:p>
            <a:pPr marL="0" lvl="0" indent="0" algn="l" rtl="0">
              <a:spcBef>
                <a:spcPts val="0"/>
              </a:spcBef>
              <a:spcAft>
                <a:spcPts val="0"/>
              </a:spcAft>
              <a:buNone/>
            </a:pPr>
            <a:r>
              <a:rPr lang="en" sz="900"/>
              <a:t>Maps from Butte County Local Hazard Mitigation Plan Update, 2019</a:t>
            </a:r>
            <a:endParaRPr sz="900"/>
          </a:p>
          <a:p>
            <a:pPr marL="0" lvl="0" indent="0" algn="l" rtl="0">
              <a:spcBef>
                <a:spcPts val="0"/>
              </a:spcBef>
              <a:spcAft>
                <a:spcPts val="0"/>
              </a:spcAft>
              <a:buNone/>
            </a:pPr>
            <a:r>
              <a:rPr lang="en" sz="900"/>
              <a:t>Data source Butte County GIS and Cal Fire</a:t>
            </a:r>
            <a:endParaRPr sz="900"/>
          </a:p>
          <a:p>
            <a:pPr marL="0" lvl="0" indent="0" algn="l" rtl="0">
              <a:spcBef>
                <a:spcPts val="0"/>
              </a:spcBef>
              <a:spcAft>
                <a:spcPts val="0"/>
              </a:spcAft>
              <a:buNone/>
            </a:pPr>
            <a:r>
              <a:rPr lang="en" sz="900" u="sng">
                <a:solidFill>
                  <a:schemeClr val="hlink"/>
                </a:solidFill>
                <a:hlinkClick r:id="rId3"/>
              </a:rPr>
              <a:t>Annex K Butte County Fire Safe Council</a:t>
            </a:r>
            <a:endParaRPr sz="900"/>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cc1d394500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cc1d39450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cross-section of California shows what plant communities are present, and at what elevation. </a:t>
            </a:r>
            <a:endParaRPr/>
          </a:p>
          <a:p>
            <a:pPr marL="0" lvl="0" indent="0" algn="l" rtl="0">
              <a:spcBef>
                <a:spcPts val="0"/>
              </a:spcBef>
              <a:spcAft>
                <a:spcPts val="0"/>
              </a:spcAft>
              <a:buNone/>
            </a:pPr>
            <a:r>
              <a:rPr lang="en"/>
              <a:t>Take a moment to review California’s basic topography with a quick demonstration. Invite students to make a cup shape with one hand, like they are trying to hold water in their palm. Compare their hand shape to the high and low points on the graphic. </a:t>
            </a:r>
            <a:endParaRPr/>
          </a:p>
          <a:p>
            <a:pPr marL="0" lvl="0" indent="0" algn="l" rtl="0">
              <a:spcBef>
                <a:spcPts val="0"/>
              </a:spcBef>
              <a:spcAft>
                <a:spcPts val="0"/>
              </a:spcAft>
              <a:buNone/>
            </a:pPr>
            <a:r>
              <a:rPr lang="en"/>
              <a:t>Coastal Range (heel of hand), Sacramento Valley (palm), and Sierra Nevada Mountains (four fingers). </a:t>
            </a:r>
            <a:endParaRPr/>
          </a:p>
          <a:p>
            <a:pPr marL="0" lvl="0" indent="0" algn="l" rtl="0">
              <a:spcBef>
                <a:spcPts val="0"/>
              </a:spcBef>
              <a:spcAft>
                <a:spcPts val="0"/>
              </a:spcAft>
              <a:buNone/>
            </a:pPr>
            <a:r>
              <a:rPr lang="en"/>
              <a:t>Where do you live in relation to the model you made with your hand?</a:t>
            </a:r>
            <a:endParaRPr/>
          </a:p>
          <a:p>
            <a:pPr marL="0" lvl="0" indent="0" algn="l" rtl="0">
              <a:spcBef>
                <a:spcPts val="0"/>
              </a:spcBef>
              <a:spcAft>
                <a:spcPts val="0"/>
              </a:spcAft>
              <a:buNone/>
            </a:pPr>
            <a:r>
              <a:rPr lang="en"/>
              <a:t>Based on the graphic, which plant communities are found in your area? </a:t>
            </a:r>
            <a:endParaRPr/>
          </a:p>
          <a:p>
            <a:pPr marL="0" lvl="0" indent="0" algn="l" rtl="0">
              <a:spcBef>
                <a:spcPts val="0"/>
              </a:spcBef>
              <a:spcAft>
                <a:spcPts val="0"/>
              </a:spcAft>
              <a:buNone/>
            </a:pPr>
            <a:r>
              <a:rPr lang="en"/>
              <a:t>What are some basic differences in plant structure you notice on the graphic? (Short and fine structured plants in the valley, leafy trees at or below 2,000 feet, and tall, needled trees at higher elevations)</a:t>
            </a:r>
            <a:endParaRPr/>
          </a:p>
          <a:p>
            <a:pPr marL="0" lvl="0" indent="0" algn="l" rtl="0">
              <a:spcBef>
                <a:spcPts val="0"/>
              </a:spcBef>
              <a:spcAft>
                <a:spcPts val="0"/>
              </a:spcAft>
              <a:buNone/>
            </a:pPr>
            <a:endParaRPr/>
          </a:p>
          <a:p>
            <a:pPr marL="0" lvl="0" indent="0" algn="l" rtl="0">
              <a:spcBef>
                <a:spcPts val="0"/>
              </a:spcBef>
              <a:spcAft>
                <a:spcPts val="0"/>
              </a:spcAft>
              <a:buNone/>
            </a:pPr>
            <a:r>
              <a:rPr lang="en" sz="900"/>
              <a:t>Graphic from: Paradise Forest Management Plan</a:t>
            </a:r>
            <a:endParaRPr sz="900"/>
          </a:p>
          <a:p>
            <a:pPr marL="0" lvl="0" indent="0" algn="l" rtl="0">
              <a:spcBef>
                <a:spcPts val="0"/>
              </a:spcBef>
              <a:spcAft>
                <a:spcPts val="0"/>
              </a:spcAft>
              <a:buNone/>
            </a:pPr>
            <a:r>
              <a:rPr lang="en" sz="900"/>
              <a:t> </a:t>
            </a:r>
            <a:r>
              <a:rPr lang="en" sz="900" u="sng">
                <a:solidFill>
                  <a:schemeClr val="hlink"/>
                </a:solidFill>
                <a:hlinkClick r:id="rId3"/>
              </a:rPr>
              <a:t>https://storymaps.arcgis.com/stories/58c51c60d2ab477b8f957478b95cf2fb</a:t>
            </a:r>
            <a:endParaRPr sz="900"/>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b316206c96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b316206c96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b316206c96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b316206c96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Quick pair share.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b316206c96_0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b316206c96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b316206c96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b316206c96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Butte County is made up of these six landscapes. </a:t>
            </a:r>
            <a:endParaRPr/>
          </a:p>
          <a:p>
            <a:pPr marL="0" lvl="0" indent="0" algn="l" rtl="0">
              <a:spcBef>
                <a:spcPts val="0"/>
              </a:spcBef>
              <a:spcAft>
                <a:spcPts val="0"/>
              </a:spcAft>
              <a:buNone/>
            </a:pPr>
            <a:r>
              <a:rPr lang="en"/>
              <a:t>Which landscape best describes where you live?</a:t>
            </a:r>
            <a:endParaRPr/>
          </a:p>
          <a:p>
            <a:pPr marL="0" lvl="0" indent="0" algn="l" rtl="0">
              <a:spcBef>
                <a:spcPts val="0"/>
              </a:spcBef>
              <a:spcAft>
                <a:spcPts val="0"/>
              </a:spcAft>
              <a:buNone/>
            </a:pPr>
            <a:r>
              <a:rPr lang="en"/>
              <a:t>Note: These are general categories. The more specific plant community you may live in or near, including blue oak woodland, Sierran mixed hardwood, or mixed conifer woodland, will be explored during the activity at the end of the presentation slides.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316206c96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316206c96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Although urban areas have lower wildfire risk, developments in or near wildland areas are at risk. Residents in urban areas such as Chico and Oroville that border on wildland areas should be prepared for wildfire.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b302ba5eed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b302ba5eed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foothills, it is not a matter of IF a fire will occur, but WHEN a fire will occur. What can we do now to be ready?</a:t>
            </a:r>
            <a:endParaRPr/>
          </a:p>
          <a:p>
            <a:pPr marL="0" lvl="0" indent="0" algn="l" rtl="0">
              <a:spcBef>
                <a:spcPts val="0"/>
              </a:spcBef>
              <a:spcAft>
                <a:spcPts val="0"/>
              </a:spcAft>
              <a:buNone/>
            </a:pPr>
            <a:r>
              <a:rPr lang="en"/>
              <a:t>Pictured: Wildfire Ready Raccoon, the Butte County Fire Safe Council mascot.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c958967f25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c958967f2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Are there any agricultural products grown near you? If not crops, is any livestock ranged near you? </a:t>
            </a:r>
            <a:endParaRPr/>
          </a:p>
          <a:p>
            <a:pPr marL="0" lvl="0" indent="0" algn="l" rtl="0">
              <a:spcBef>
                <a:spcPts val="0"/>
              </a:spcBef>
              <a:spcAft>
                <a:spcPts val="0"/>
              </a:spcAft>
              <a:buNone/>
            </a:pPr>
            <a:endParaRPr/>
          </a:p>
          <a:p>
            <a:pPr marL="0" lvl="0" indent="0" algn="l" rtl="0">
              <a:spcBef>
                <a:spcPts val="0"/>
              </a:spcBef>
              <a:spcAft>
                <a:spcPts val="0"/>
              </a:spcAft>
              <a:buNone/>
            </a:pPr>
            <a:r>
              <a:rPr lang="en" sz="900" u="sng">
                <a:solidFill>
                  <a:schemeClr val="hlink"/>
                </a:solidFill>
                <a:hlinkClick r:id="rId3"/>
              </a:rPr>
              <a:t>Butte County Crop Report</a:t>
            </a:r>
            <a:r>
              <a:rPr lang="en" sz="900"/>
              <a:t>, 2019 </a:t>
            </a:r>
            <a:endParaRPr sz="900"/>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b316206c96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b316206c9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Non-native Mediterranean grasses spread through the grasslands and woodlands starting in the 1800’s from European immigrant introduction. Many seeds were introduced accidentally through animal feed. These grasses are seasonally dry and highly flammable. Grass forms continuous, horizontal fuel.</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316206c96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316206c96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Fire Factors continued: Chaparral is evergreen vegetation common at middle elevations, covering 8.5 million acres of California. It is often uniform fuel, where the plants are the same species mix, height, and spacing. Fire can pass very quickly and burn hot through these landscapes. When a fire passes through a chaparral area, fire spreads through the shrub canopy burning the whole area. Chaparral vegetation is well adapted to fire and regenerates readily after fire, either through sprouting from stem bases or from soil-stored seed. Fire that is too frequent is harmful to this ecosystem, causing it to convert to grassland.</a:t>
            </a:r>
            <a:endParaRPr/>
          </a:p>
          <a:p>
            <a:pPr marL="0" lvl="0" indent="0" algn="l" rtl="0">
              <a:spcBef>
                <a:spcPts val="0"/>
              </a:spcBef>
              <a:spcAft>
                <a:spcPts val="0"/>
              </a:spcAft>
              <a:buNone/>
            </a:pPr>
            <a:endParaRPr/>
          </a:p>
          <a:p>
            <a:pPr marL="0" lvl="0" indent="0" algn="l" rtl="0">
              <a:spcBef>
                <a:spcPts val="0"/>
              </a:spcBef>
              <a:spcAft>
                <a:spcPts val="0"/>
              </a:spcAft>
              <a:buNone/>
            </a:pPr>
            <a:r>
              <a:rPr lang="en" sz="900"/>
              <a:t>U.S. Forest Service: Restoration of Fire-adapted Ecosystems</a:t>
            </a:r>
            <a:endParaRPr sz="900"/>
          </a:p>
          <a:p>
            <a:pPr marL="0" lvl="0" indent="0" algn="l" rtl="0">
              <a:spcBef>
                <a:spcPts val="0"/>
              </a:spcBef>
              <a:spcAft>
                <a:spcPts val="0"/>
              </a:spcAft>
              <a:buNone/>
            </a:pPr>
            <a:r>
              <a:rPr lang="en" sz="900" u="sng">
                <a:solidFill>
                  <a:schemeClr val="hlink"/>
                </a:solidFill>
                <a:hlinkClick r:id="rId3"/>
              </a:rPr>
              <a:t>Fire Science | Research topics | PSW</a:t>
            </a:r>
            <a:endParaRPr sz="900"/>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b316206c96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b316206c96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Blue oaks are the most heat and drought-tolerant oaks. Frequent, low-intensity fire helps to remove insect pests, reduces competition for light and water, and improves acorn output.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b316206c96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b316206c96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Fire Factors continued: Tree species that are most tolerant of fire are the ponderosa pine, incense cedar, and sugar pine.</a:t>
            </a:r>
            <a:endParaRPr/>
          </a:p>
          <a:p>
            <a:pPr marL="0" lvl="0" indent="0" algn="l" rtl="0">
              <a:spcBef>
                <a:spcPts val="0"/>
              </a:spcBef>
              <a:spcAft>
                <a:spcPts val="0"/>
              </a:spcAft>
              <a:buNone/>
            </a:pPr>
            <a:r>
              <a:rPr lang="en"/>
              <a:t>Drought stress and pests, such as bark beetles and disease, put pines at risk of die-off. Stands of dead ponderosa pine trees fill the middle and lower Sierra Nevada mountains. Thick conifer forests are at risk from high-severity fires.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cc1d394500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cc1d39450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Paradise, located at approximately 1,800 feet, is in a transition zone between the lower elevation grassy woodlands, the upper elevation conifers, and the live oak-chaparral dominant canyons.</a:t>
            </a:r>
            <a:endParaRPr/>
          </a:p>
          <a:p>
            <a:pPr marL="0" lvl="0" indent="0" algn="l" rtl="0">
              <a:spcBef>
                <a:spcPts val="0"/>
              </a:spcBef>
              <a:spcAft>
                <a:spcPts val="0"/>
              </a:spcAft>
              <a:buNone/>
            </a:pPr>
            <a:endParaRPr/>
          </a:p>
          <a:p>
            <a:pPr marL="0" lvl="0" indent="0" algn="l" rtl="0">
              <a:spcBef>
                <a:spcPts val="0"/>
              </a:spcBef>
              <a:spcAft>
                <a:spcPts val="0"/>
              </a:spcAft>
              <a:buNone/>
            </a:pPr>
            <a:r>
              <a:rPr lang="en" sz="900"/>
              <a:t>Paradise Forest Management Plan: </a:t>
            </a:r>
            <a:r>
              <a:rPr lang="en" sz="900" u="sng">
                <a:solidFill>
                  <a:schemeClr val="hlink"/>
                </a:solidFill>
                <a:hlinkClick r:id="rId3"/>
              </a:rPr>
              <a:t>https://storymaps.arcgis.com/stories/58c51c60d2ab477b8f957478b95cf2fb</a:t>
            </a:r>
            <a:endParaRPr sz="900"/>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ded303dcce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ded303dcc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Forest health, structure, and the presence of certain plants in a landscape gives us clues about that ecosystem’s relationship with fire. These clues could tell you, for example, how recently a fire has burned there, which species benefit from or are sensitive to fire, or if a lack of fire has made the forest unhealthy. Knowing how our landscapes have been shaped by fire in the past, helps us to live more sustainably and safely with fire in the future. </a:t>
            </a:r>
            <a:endParaRPr/>
          </a:p>
          <a:p>
            <a:pPr marL="0" lvl="0" indent="0" algn="l" rtl="0">
              <a:spcBef>
                <a:spcPts val="0"/>
              </a:spcBef>
              <a:spcAft>
                <a:spcPts val="0"/>
              </a:spcAft>
              <a:buNone/>
            </a:pPr>
            <a:endParaRPr/>
          </a:p>
          <a:p>
            <a:pPr marL="0" lvl="0" indent="0" algn="l" rtl="0">
              <a:spcBef>
                <a:spcPts val="0"/>
              </a:spcBef>
              <a:spcAft>
                <a:spcPts val="0"/>
              </a:spcAft>
              <a:buNone/>
            </a:pPr>
            <a:r>
              <a:rPr lang="en"/>
              <a:t>Picture: Taken from the Paradise lookout along Skyway Road.</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f155c9ceb4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f155c9ceb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Fire is a natural and critical process for maintaining healthy and resilient forests. How are humans a part of this natural process? We will learn about this by using the Forest Health Guidebook for the lesson activity. </a:t>
            </a:r>
            <a:endParaRPr/>
          </a:p>
          <a:p>
            <a:pPr marL="0" lvl="0" indent="0" algn="l" rtl="0">
              <a:spcBef>
                <a:spcPts val="0"/>
              </a:spcBef>
              <a:spcAft>
                <a:spcPts val="0"/>
              </a:spcAft>
              <a:buNone/>
            </a:pPr>
            <a:endParaRPr/>
          </a:p>
          <a:p>
            <a:pPr marL="0" lvl="0" indent="0" algn="l" rtl="0">
              <a:spcBef>
                <a:spcPts val="0"/>
              </a:spcBef>
              <a:spcAft>
                <a:spcPts val="0"/>
              </a:spcAft>
              <a:buNone/>
            </a:pPr>
            <a:r>
              <a:rPr lang="en" sz="1000"/>
              <a:t>Graphic: Open Space Authority</a:t>
            </a:r>
            <a:endParaRPr sz="1000"/>
          </a:p>
          <a:p>
            <a:pPr marL="0" lvl="0" indent="0" algn="l" rtl="0">
              <a:spcBef>
                <a:spcPts val="0"/>
              </a:spcBef>
              <a:spcAft>
                <a:spcPts val="0"/>
              </a:spcAft>
              <a:buNone/>
            </a:pPr>
            <a:r>
              <a:rPr lang="en" sz="1000" u="sng">
                <a:solidFill>
                  <a:schemeClr val="hlink"/>
                </a:solidFill>
                <a:hlinkClick r:id="rId3"/>
              </a:rPr>
              <a:t>https://www.openspaceauthority.org/system/user_files/Images/OSA-infographic-fire-cycle.jpg</a:t>
            </a:r>
            <a:endParaRPr sz="1000"/>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b316206c96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b316206c96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Review key words from the lesson and check for understanding.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b316206c96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b316206c96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Access the Forest Health Guidebook online: </a:t>
            </a:r>
            <a:r>
              <a:rPr lang="en" u="sng">
                <a:solidFill>
                  <a:schemeClr val="hlink"/>
                </a:solidFill>
                <a:hlinkClick r:id="rId3"/>
              </a:rPr>
              <a:t>https://buttefiresafe.net/forest-health-guidebook/</a:t>
            </a:r>
            <a:endParaRPr/>
          </a:p>
          <a:p>
            <a:pPr marL="0" lvl="0" indent="0" algn="l" rtl="0">
              <a:spcBef>
                <a:spcPts val="0"/>
              </a:spcBef>
              <a:spcAft>
                <a:spcPts val="0"/>
              </a:spcAft>
              <a:buNone/>
            </a:pPr>
            <a:r>
              <a:rPr lang="en"/>
              <a:t>Contact the Butte County Fire Safe Council for a physical copy for your students.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c958967f25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c958967f25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Every lesson gives the opportunity to use journals for quick-write reflections, activity brainstorming and outlines, or assessments. Option to include a decorated cover page, table of contents, and a vocabulary page.</a:t>
            </a:r>
            <a:endParaRPr/>
          </a:p>
          <a:p>
            <a:pPr marL="0" lvl="0" indent="0" algn="l" rtl="0">
              <a:spcBef>
                <a:spcPts val="0"/>
              </a:spcBef>
              <a:spcAft>
                <a:spcPts val="0"/>
              </a:spcAft>
              <a:buNone/>
            </a:pPr>
            <a:r>
              <a:rPr lang="en"/>
              <a:t>Staple together a blank cover page, ten pieces of lined paper, and five blank pages for drawing and diagrams.</a:t>
            </a:r>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f155c9ceb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f155c9ce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b3281bbe3b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b3281bbe3b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d6239774e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d6239774e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National Wildfire Coordinating Group defines a fire adapted community as “A human community consisting of informed and prepared citizens collaboratively planning and taking action to safely coexist with wildland fire.”</a:t>
            </a:r>
            <a:endParaRPr/>
          </a:p>
          <a:p>
            <a:pPr marL="0" lvl="0" indent="0" algn="l" rtl="0">
              <a:spcBef>
                <a:spcPts val="0"/>
              </a:spcBef>
              <a:spcAft>
                <a:spcPts val="0"/>
              </a:spcAft>
              <a:buNone/>
            </a:pPr>
            <a:endParaRPr/>
          </a:p>
          <a:p>
            <a:pPr marL="0" lvl="0" indent="0" algn="l" rtl="0">
              <a:spcBef>
                <a:spcPts val="0"/>
              </a:spcBef>
              <a:spcAft>
                <a:spcPts val="0"/>
              </a:spcAft>
              <a:buNone/>
            </a:pPr>
            <a:r>
              <a:rPr lang="en"/>
              <a:t>It takes many people working together across many fields to live as a fire adapted community. Wildfire in the Foothills will introduce many of these topics over seven lessons. Of the topics shown in the middle ring, this program focuses on Safety &amp; Evacuation, Resident Mitigation, and Landscape Treatments. Youth education is a key part of community preparedness and living better with fire. Students can spread important messages to their peers, families, and to a wider community audience. They can also become contributing adults if they continue residing in Butte County as they get older.</a:t>
            </a:r>
            <a:endParaRPr/>
          </a:p>
          <a:p>
            <a:pPr marL="0" lvl="0" indent="0" algn="l" rtl="0">
              <a:spcBef>
                <a:spcPts val="0"/>
              </a:spcBef>
              <a:spcAft>
                <a:spcPts val="0"/>
              </a:spcAft>
              <a:buNone/>
            </a:pPr>
            <a:endParaRPr/>
          </a:p>
          <a:p>
            <a:pPr marL="0" lvl="0" indent="0" algn="l" rtl="0">
              <a:spcBef>
                <a:spcPts val="0"/>
              </a:spcBef>
              <a:spcAft>
                <a:spcPts val="0"/>
              </a:spcAft>
              <a:buNone/>
            </a:pPr>
            <a:r>
              <a:rPr lang="en"/>
              <a:t>This graphic was created by the Fire Adapted Communities Learning Network. FAC is not a one-size-fits-all approach; every community’s journey to living better with fire is unique. </a:t>
            </a:r>
            <a:endParaRPr/>
          </a:p>
          <a:p>
            <a:pPr marL="0" lvl="0" indent="0" algn="l" rtl="0">
              <a:spcBef>
                <a:spcPts val="0"/>
              </a:spcBef>
              <a:spcAft>
                <a:spcPts val="0"/>
              </a:spcAft>
              <a:buNone/>
            </a:pPr>
            <a:r>
              <a:rPr lang="en" u="sng">
                <a:solidFill>
                  <a:schemeClr val="hlink"/>
                </a:solidFill>
                <a:hlinkClick r:id="rId3"/>
              </a:rPr>
              <a:t>Fire Adapted Communities Graphic and Facilitator's Guide</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e5ef3c05f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e5ef3c05f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Guiding Question: How does wildfire impact the landscapes we live in?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Make a T-chart on the whiteboard or butcher paper and brainstorm possible positive and negative effects of wildfire. Students’ reactions may start out exclusively negative, pointing out the dangers to people and destruction of houses. However, some students may know about some ecosystems or species that benefit from or depend on fire. Keep the T-chart visible as you continue with the lesson and add new ideas as they arise.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b302ba5eed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b302ba5eed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Group share:</a:t>
            </a:r>
            <a:endParaRPr/>
          </a:p>
          <a:p>
            <a:pPr marL="0" lvl="0" indent="0" algn="l" rtl="0">
              <a:spcBef>
                <a:spcPts val="0"/>
              </a:spcBef>
              <a:spcAft>
                <a:spcPts val="0"/>
              </a:spcAft>
              <a:buNone/>
            </a:pPr>
            <a:r>
              <a:rPr lang="en"/>
              <a:t>What did you use it for? Was it a paper map? Google maps? A posted sign at a hiking trail?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c42fa9d59b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c42fa9d59b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Pair share discussion.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b316206c96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b316206c96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be more complete, what features would you add to this map that shows Butte County’s location?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b302ba5eed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b302ba5ee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map includes a title, legend, scale, north arrow, and labels, giving us lots more information.</a:t>
            </a:r>
            <a:endParaRPr/>
          </a:p>
          <a:p>
            <a:pPr marL="0" lvl="0" indent="0" algn="l" rtl="0">
              <a:spcBef>
                <a:spcPts val="0"/>
              </a:spcBef>
              <a:spcAft>
                <a:spcPts val="0"/>
              </a:spcAft>
              <a:buNone/>
            </a:pPr>
            <a:r>
              <a:rPr lang="en"/>
              <a:t>Take a moment to find your approximate location on the map and make some observations about your area.</a:t>
            </a:r>
            <a:endParaRPr/>
          </a:p>
          <a:p>
            <a:pPr marL="0" lvl="0" indent="0" algn="l" rtl="0">
              <a:spcBef>
                <a:spcPts val="0"/>
              </a:spcBef>
              <a:spcAft>
                <a:spcPts val="0"/>
              </a:spcAft>
              <a:buNone/>
            </a:pPr>
            <a:r>
              <a:rPr lang="en"/>
              <a:t>How many counties border Butte County? (6)</a:t>
            </a:r>
            <a:endParaRPr/>
          </a:p>
          <a:p>
            <a:pPr marL="0" lvl="0" indent="0" algn="l" rtl="0">
              <a:spcBef>
                <a:spcPts val="0"/>
              </a:spcBef>
              <a:spcAft>
                <a:spcPts val="0"/>
              </a:spcAft>
              <a:buNone/>
            </a:pPr>
            <a:r>
              <a:rPr lang="en"/>
              <a:t>What is your nearest town? Approximate distance from Chico to Paradise? (10 miles, as the crow flies)</a:t>
            </a:r>
            <a:endParaRPr/>
          </a:p>
          <a:p>
            <a:pPr marL="0" lvl="0" indent="0" algn="l" rtl="0">
              <a:spcBef>
                <a:spcPts val="0"/>
              </a:spcBef>
              <a:spcAft>
                <a:spcPts val="0"/>
              </a:spcAft>
              <a:buNone/>
            </a:pPr>
            <a:endParaRPr/>
          </a:p>
          <a:p>
            <a:pPr marL="0" lvl="0" indent="0" algn="l" rtl="0">
              <a:spcBef>
                <a:spcPts val="0"/>
              </a:spcBef>
              <a:spcAft>
                <a:spcPts val="0"/>
              </a:spcAft>
              <a:buNone/>
            </a:pPr>
            <a:r>
              <a:rPr lang="en" sz="900"/>
              <a:t>Map from: </a:t>
            </a:r>
            <a:r>
              <a:rPr lang="en" sz="900" u="sng">
                <a:solidFill>
                  <a:schemeClr val="hlink"/>
                </a:solidFill>
                <a:hlinkClick r:id="rId3"/>
              </a:rPr>
              <a:t>Butte County Map, Map of Butte County, California</a:t>
            </a:r>
            <a:endParaRPr sz="900"/>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sz="1900">
                <a:solidFill>
                  <a:schemeClr val="dk1"/>
                </a:solidFill>
              </a:defRPr>
            </a:lvl1pPr>
            <a:lvl2pPr lvl="1">
              <a:buNone/>
              <a:defRPr sz="1900">
                <a:solidFill>
                  <a:schemeClr val="dk1"/>
                </a:solidFill>
              </a:defRPr>
            </a:lvl2pPr>
            <a:lvl3pPr lvl="2">
              <a:buNone/>
              <a:defRPr sz="1900">
                <a:solidFill>
                  <a:schemeClr val="dk1"/>
                </a:solidFill>
              </a:defRPr>
            </a:lvl3pPr>
            <a:lvl4pPr lvl="3">
              <a:buNone/>
              <a:defRPr sz="1900">
                <a:solidFill>
                  <a:schemeClr val="dk1"/>
                </a:solidFill>
              </a:defRPr>
            </a:lvl4pPr>
            <a:lvl5pPr lvl="4">
              <a:buNone/>
              <a:defRPr sz="1900">
                <a:solidFill>
                  <a:schemeClr val="dk1"/>
                </a:solidFill>
              </a:defRPr>
            </a:lvl5pPr>
            <a:lvl6pPr lvl="5">
              <a:buNone/>
              <a:defRPr sz="1900">
                <a:solidFill>
                  <a:schemeClr val="dk1"/>
                </a:solidFill>
              </a:defRPr>
            </a:lvl6pPr>
            <a:lvl7pPr lvl="6">
              <a:buNone/>
              <a:defRPr sz="1900">
                <a:solidFill>
                  <a:schemeClr val="dk1"/>
                </a:solidFill>
              </a:defRPr>
            </a:lvl7pPr>
            <a:lvl8pPr lvl="7">
              <a:buNone/>
              <a:defRPr sz="1900">
                <a:solidFill>
                  <a:schemeClr val="dk1"/>
                </a:solidFill>
              </a:defRPr>
            </a:lvl8pPr>
            <a:lvl9pPr lvl="8">
              <a:buNone/>
              <a:defRPr sz="19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sz="2200">
                <a:solidFill>
                  <a:schemeClr val="dk1"/>
                </a:solidFill>
              </a:defRPr>
            </a:lvl1pPr>
            <a:lvl2pPr lvl="1">
              <a:buNone/>
              <a:defRPr sz="2200">
                <a:solidFill>
                  <a:schemeClr val="dk1"/>
                </a:solidFill>
              </a:defRPr>
            </a:lvl2pPr>
            <a:lvl3pPr lvl="2">
              <a:buNone/>
              <a:defRPr sz="2200">
                <a:solidFill>
                  <a:schemeClr val="dk1"/>
                </a:solidFill>
              </a:defRPr>
            </a:lvl3pPr>
            <a:lvl4pPr lvl="3">
              <a:buNone/>
              <a:defRPr sz="2200">
                <a:solidFill>
                  <a:schemeClr val="dk1"/>
                </a:solidFill>
              </a:defRPr>
            </a:lvl4pPr>
            <a:lvl5pPr lvl="4">
              <a:buNone/>
              <a:defRPr sz="2200">
                <a:solidFill>
                  <a:schemeClr val="dk1"/>
                </a:solidFill>
              </a:defRPr>
            </a:lvl5pPr>
            <a:lvl6pPr lvl="5">
              <a:buNone/>
              <a:defRPr sz="2200">
                <a:solidFill>
                  <a:schemeClr val="dk1"/>
                </a:solidFill>
              </a:defRPr>
            </a:lvl6pPr>
            <a:lvl7pPr lvl="6">
              <a:buNone/>
              <a:defRPr sz="2200">
                <a:solidFill>
                  <a:schemeClr val="dk1"/>
                </a:solidFill>
              </a:defRPr>
            </a:lvl7pPr>
            <a:lvl8pPr lvl="7">
              <a:buNone/>
              <a:defRPr sz="2200">
                <a:solidFill>
                  <a:schemeClr val="dk1"/>
                </a:solidFill>
              </a:defRPr>
            </a:lvl8pPr>
            <a:lvl9pPr lvl="8">
              <a:buNone/>
              <a:defRPr sz="22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30.gif"/></Relationships>
</file>

<file path=ppt/slides/_rels/slide1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idx="4294967295"/>
          </p:nvPr>
        </p:nvSpPr>
        <p:spPr>
          <a:xfrm>
            <a:off x="671250" y="687725"/>
            <a:ext cx="7801500" cy="97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700"/>
              <a:t>Wildfire in the Foothills</a:t>
            </a:r>
            <a:endParaRPr sz="4700"/>
          </a:p>
        </p:txBody>
      </p:sp>
      <p:pic>
        <p:nvPicPr>
          <p:cNvPr id="60" name="Google Shape;60;p13"/>
          <p:cNvPicPr preferRelativeResize="0"/>
          <p:nvPr/>
        </p:nvPicPr>
        <p:blipFill rotWithShape="1">
          <a:blip r:embed="rId3" cstate="screen">
            <a:alphaModFix amt="57000"/>
            <a:extLst>
              <a:ext uri="{28A0092B-C50C-407E-A947-70E740481C1C}">
                <a14:useLocalDpi xmlns:a14="http://schemas.microsoft.com/office/drawing/2010/main"/>
              </a:ext>
            </a:extLst>
          </a:blip>
          <a:srcRect/>
          <a:stretch/>
        </p:blipFill>
        <p:spPr>
          <a:xfrm>
            <a:off x="0" y="1891200"/>
            <a:ext cx="9143999" cy="3252302"/>
          </a:xfrm>
          <a:prstGeom prst="rect">
            <a:avLst/>
          </a:prstGeom>
          <a:noFill/>
          <a:ln w="38100" cap="flat" cmpd="sng">
            <a:solidFill>
              <a:schemeClr val="accent5"/>
            </a:solidFill>
            <a:prstDash val="solid"/>
            <a:round/>
            <a:headEnd type="none" w="sm" len="sm"/>
            <a:tailEnd type="none" w="sm" len="sm"/>
          </a:ln>
        </p:spPr>
      </p:pic>
      <p:pic>
        <p:nvPicPr>
          <p:cNvPr id="61" name="Google Shape;61;p13"/>
          <p:cNvPicPr preferRelativeResize="0"/>
          <p:nvPr/>
        </p:nvPicPr>
        <p:blipFill>
          <a:blip r:embed="rId4">
            <a:alphaModFix/>
          </a:blip>
          <a:stretch>
            <a:fillRect/>
          </a:stretch>
        </p:blipFill>
        <p:spPr>
          <a:xfrm>
            <a:off x="8004775" y="3669450"/>
            <a:ext cx="939075" cy="1269025"/>
          </a:xfrm>
          <a:prstGeom prst="rect">
            <a:avLst/>
          </a:prstGeom>
          <a:noFill/>
          <a:ln w="9525" cap="flat" cmpd="sng">
            <a:solidFill>
              <a:schemeClr val="dk2"/>
            </a:solidFill>
            <a:prstDash val="solid"/>
            <a:round/>
            <a:headEnd type="none" w="sm" len="sm"/>
            <a:tailEnd type="none" w="sm" len="sm"/>
          </a:ln>
        </p:spPr>
      </p:pic>
      <p:sp>
        <p:nvSpPr>
          <p:cNvPr id="62" name="Google Shape;62;p13"/>
          <p:cNvSpPr txBox="1"/>
          <p:nvPr/>
        </p:nvSpPr>
        <p:spPr>
          <a:xfrm>
            <a:off x="1576725" y="1346150"/>
            <a:ext cx="6031200" cy="45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a:solidFill>
                  <a:schemeClr val="accent5"/>
                </a:solidFill>
                <a:latin typeface="Average"/>
                <a:ea typeface="Average"/>
                <a:cs typeface="Average"/>
                <a:sym typeface="Average"/>
              </a:rPr>
              <a:t>Lesson 1: Fire on our Landscapes</a:t>
            </a:r>
            <a:endParaRPr sz="2500">
              <a:solidFill>
                <a:schemeClr val="accent5"/>
              </a:solidFill>
              <a:latin typeface="Average"/>
              <a:ea typeface="Average"/>
              <a:cs typeface="Average"/>
              <a:sym typeface="Average"/>
            </a:endParaRPr>
          </a:p>
        </p:txBody>
      </p:sp>
      <p:sp>
        <p:nvSpPr>
          <p:cNvPr id="63" name="Google Shape;63;p13"/>
          <p:cNvSpPr txBox="1">
            <a:spLocks noGrp="1"/>
          </p:cNvSpPr>
          <p:nvPr>
            <p:ph type="sldNum" idx="12"/>
          </p:nvPr>
        </p:nvSpPr>
        <p:spPr>
          <a:xfrm>
            <a:off x="8800500" y="4749900"/>
            <a:ext cx="3435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26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2"/>
          <p:cNvPicPr preferRelativeResize="0"/>
          <p:nvPr/>
        </p:nvPicPr>
        <p:blipFill>
          <a:blip r:embed="rId3">
            <a:alphaModFix amt="23000"/>
          </a:blip>
          <a:stretch>
            <a:fillRect/>
          </a:stretch>
        </p:blipFill>
        <p:spPr>
          <a:xfrm>
            <a:off x="0" y="0"/>
            <a:ext cx="9144000" cy="5143500"/>
          </a:xfrm>
          <a:prstGeom prst="rect">
            <a:avLst/>
          </a:prstGeom>
          <a:noFill/>
          <a:ln>
            <a:noFill/>
          </a:ln>
        </p:spPr>
      </p:pic>
      <p:sp>
        <p:nvSpPr>
          <p:cNvPr id="135" name="Google Shape;135;p22"/>
          <p:cNvSpPr txBox="1">
            <a:spLocks noGrp="1"/>
          </p:cNvSpPr>
          <p:nvPr>
            <p:ph type="title"/>
          </p:nvPr>
        </p:nvSpPr>
        <p:spPr>
          <a:xfrm>
            <a:off x="281850" y="167250"/>
            <a:ext cx="8580300" cy="480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800">
                <a:solidFill>
                  <a:schemeClr val="accent5"/>
                </a:solidFill>
                <a:latin typeface="Average"/>
                <a:ea typeface="Average"/>
                <a:cs typeface="Average"/>
                <a:sym typeface="Average"/>
              </a:rPr>
              <a:t>Topography</a:t>
            </a:r>
            <a:r>
              <a:rPr lang="en" sz="3800">
                <a:latin typeface="Average"/>
                <a:ea typeface="Average"/>
                <a:cs typeface="Average"/>
                <a:sym typeface="Average"/>
              </a:rPr>
              <a:t>: The physical features on Earth’s surface or the technique of representing surface areas of land on maps. </a:t>
            </a:r>
            <a:endParaRPr sz="3800">
              <a:latin typeface="Average"/>
              <a:ea typeface="Average"/>
              <a:cs typeface="Average"/>
              <a:sym typeface="Average"/>
            </a:endParaRPr>
          </a:p>
          <a:p>
            <a:pPr marL="0" lvl="0" indent="0" algn="l" rtl="0">
              <a:spcBef>
                <a:spcPts val="0"/>
              </a:spcBef>
              <a:spcAft>
                <a:spcPts val="0"/>
              </a:spcAft>
              <a:buNone/>
            </a:pPr>
            <a:endParaRPr sz="3800">
              <a:latin typeface="Average"/>
              <a:ea typeface="Average"/>
              <a:cs typeface="Average"/>
              <a:sym typeface="Average"/>
            </a:endParaRPr>
          </a:p>
          <a:p>
            <a:pPr marL="0" lvl="0" indent="0" algn="l" rtl="0">
              <a:spcBef>
                <a:spcPts val="0"/>
              </a:spcBef>
              <a:spcAft>
                <a:spcPts val="0"/>
              </a:spcAft>
              <a:buNone/>
            </a:pPr>
            <a:r>
              <a:rPr lang="en" sz="3800">
                <a:latin typeface="Average"/>
                <a:ea typeface="Average"/>
                <a:cs typeface="Average"/>
                <a:sym typeface="Average"/>
              </a:rPr>
              <a:t>Topography includes mountains, ridges, valleys, plateaus, or water features on the land.</a:t>
            </a:r>
            <a:endParaRPr sz="3800">
              <a:latin typeface="Average"/>
              <a:ea typeface="Average"/>
              <a:cs typeface="Average"/>
              <a:sym typeface="Average"/>
            </a:endParaRPr>
          </a:p>
        </p:txBody>
      </p:sp>
      <p:sp>
        <p:nvSpPr>
          <p:cNvPr id="136" name="Google Shape;136;p2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23"/>
          <p:cNvPicPr preferRelativeResize="0"/>
          <p:nvPr/>
        </p:nvPicPr>
        <p:blipFill>
          <a:blip r:embed="rId3">
            <a:alphaModFix amt="23000"/>
          </a:blip>
          <a:stretch>
            <a:fillRect/>
          </a:stretch>
        </p:blipFill>
        <p:spPr>
          <a:xfrm>
            <a:off x="0" y="0"/>
            <a:ext cx="9144000" cy="5143500"/>
          </a:xfrm>
          <a:prstGeom prst="rect">
            <a:avLst/>
          </a:prstGeom>
          <a:noFill/>
          <a:ln>
            <a:noFill/>
          </a:ln>
        </p:spPr>
      </p:pic>
      <p:pic>
        <p:nvPicPr>
          <p:cNvPr id="142" name="Google Shape;142;p23"/>
          <p:cNvPicPr preferRelativeResize="0"/>
          <p:nvPr/>
        </p:nvPicPr>
        <p:blipFill rotWithShape="1">
          <a:blip r:embed="rId4">
            <a:alphaModFix/>
          </a:blip>
          <a:srcRect/>
          <a:stretch/>
        </p:blipFill>
        <p:spPr>
          <a:xfrm>
            <a:off x="4480975" y="17101"/>
            <a:ext cx="3648500" cy="5109274"/>
          </a:xfrm>
          <a:prstGeom prst="rect">
            <a:avLst/>
          </a:prstGeom>
          <a:noFill/>
          <a:ln>
            <a:noFill/>
          </a:ln>
        </p:spPr>
      </p:pic>
      <p:pic>
        <p:nvPicPr>
          <p:cNvPr id="143" name="Google Shape;143;p2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68675" y="92287"/>
            <a:ext cx="1494100" cy="3181224"/>
          </a:xfrm>
          <a:prstGeom prst="rect">
            <a:avLst/>
          </a:prstGeom>
          <a:noFill/>
          <a:ln w="19050" cap="flat" cmpd="sng">
            <a:solidFill>
              <a:schemeClr val="accent5"/>
            </a:solidFill>
            <a:prstDash val="solid"/>
            <a:round/>
            <a:headEnd type="none" w="sm" len="sm"/>
            <a:tailEnd type="none" w="sm" len="sm"/>
          </a:ln>
        </p:spPr>
      </p:pic>
      <p:pic>
        <p:nvPicPr>
          <p:cNvPr id="144" name="Google Shape;144;p23"/>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984512" y="324100"/>
            <a:ext cx="588050" cy="940900"/>
          </a:xfrm>
          <a:prstGeom prst="rect">
            <a:avLst/>
          </a:prstGeom>
          <a:noFill/>
          <a:ln>
            <a:noFill/>
          </a:ln>
        </p:spPr>
      </p:pic>
      <p:sp>
        <p:nvSpPr>
          <p:cNvPr id="145" name="Google Shape;145;p23"/>
          <p:cNvSpPr txBox="1"/>
          <p:nvPr/>
        </p:nvSpPr>
        <p:spPr>
          <a:xfrm>
            <a:off x="253625" y="3273500"/>
            <a:ext cx="3979200" cy="169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500">
                <a:solidFill>
                  <a:schemeClr val="accent5"/>
                </a:solidFill>
                <a:latin typeface="Average"/>
                <a:ea typeface="Average"/>
                <a:cs typeface="Average"/>
                <a:sym typeface="Average"/>
              </a:rPr>
              <a:t>What new information does this map give?</a:t>
            </a:r>
            <a:endParaRPr sz="3500">
              <a:solidFill>
                <a:schemeClr val="accent5"/>
              </a:solidFill>
              <a:latin typeface="Average"/>
              <a:ea typeface="Average"/>
              <a:cs typeface="Average"/>
              <a:sym typeface="Average"/>
            </a:endParaRPr>
          </a:p>
        </p:txBody>
      </p:sp>
      <p:sp>
        <p:nvSpPr>
          <p:cNvPr id="146" name="Google Shape;146;p2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500" fill="hold"/>
                                        <p:tgtEl>
                                          <p:spTgt spid="1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771800" y="53575"/>
            <a:ext cx="4372199" cy="5036350"/>
          </a:xfrm>
          <a:prstGeom prst="rect">
            <a:avLst/>
          </a:prstGeom>
          <a:noFill/>
          <a:ln>
            <a:noFill/>
          </a:ln>
        </p:spPr>
      </p:pic>
      <p:sp>
        <p:nvSpPr>
          <p:cNvPr id="152" name="Google Shape;152;p24"/>
          <p:cNvSpPr txBox="1"/>
          <p:nvPr/>
        </p:nvSpPr>
        <p:spPr>
          <a:xfrm>
            <a:off x="352075" y="535800"/>
            <a:ext cx="3704700" cy="338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100">
                <a:solidFill>
                  <a:schemeClr val="accent5"/>
                </a:solidFill>
                <a:latin typeface="Average"/>
                <a:ea typeface="Average"/>
                <a:cs typeface="Average"/>
                <a:sym typeface="Average"/>
              </a:rPr>
              <a:t>The colors on this CAL FIRE map represent Fire Hazard Severity Zones.</a:t>
            </a:r>
            <a:endParaRPr sz="3100">
              <a:solidFill>
                <a:schemeClr val="accent5"/>
              </a:solidFill>
              <a:latin typeface="Average"/>
              <a:ea typeface="Average"/>
              <a:cs typeface="Average"/>
              <a:sym typeface="Average"/>
            </a:endParaRPr>
          </a:p>
          <a:p>
            <a:pPr marL="0" lvl="0" indent="0" algn="l" rtl="0">
              <a:spcBef>
                <a:spcPts val="0"/>
              </a:spcBef>
              <a:spcAft>
                <a:spcPts val="0"/>
              </a:spcAft>
              <a:buNone/>
            </a:pPr>
            <a:endParaRPr sz="3100">
              <a:solidFill>
                <a:schemeClr val="accent5"/>
              </a:solidFill>
              <a:latin typeface="Average"/>
              <a:ea typeface="Average"/>
              <a:cs typeface="Average"/>
              <a:sym typeface="Average"/>
            </a:endParaRPr>
          </a:p>
          <a:p>
            <a:pPr marL="0" lvl="0" indent="0" algn="l" rtl="0">
              <a:spcBef>
                <a:spcPts val="0"/>
              </a:spcBef>
              <a:spcAft>
                <a:spcPts val="0"/>
              </a:spcAft>
              <a:buNone/>
            </a:pPr>
            <a:r>
              <a:rPr lang="en" sz="3100">
                <a:solidFill>
                  <a:schemeClr val="accent5"/>
                </a:solidFill>
                <a:latin typeface="Average"/>
                <a:ea typeface="Average"/>
                <a:cs typeface="Average"/>
                <a:sym typeface="Average"/>
              </a:rPr>
              <a:t>Red is very high and yellow is moderate.</a:t>
            </a:r>
            <a:endParaRPr sz="3100">
              <a:solidFill>
                <a:schemeClr val="accent5"/>
              </a:solidFill>
              <a:latin typeface="Average"/>
              <a:ea typeface="Average"/>
              <a:cs typeface="Average"/>
              <a:sym typeface="Average"/>
            </a:endParaRPr>
          </a:p>
          <a:p>
            <a:pPr marL="0" lvl="0" indent="0" algn="l" rtl="0">
              <a:spcBef>
                <a:spcPts val="0"/>
              </a:spcBef>
              <a:spcAft>
                <a:spcPts val="0"/>
              </a:spcAft>
              <a:buNone/>
            </a:pPr>
            <a:endParaRPr sz="2700">
              <a:solidFill>
                <a:schemeClr val="accent5"/>
              </a:solidFill>
              <a:latin typeface="Average"/>
              <a:ea typeface="Average"/>
              <a:cs typeface="Average"/>
              <a:sym typeface="Average"/>
            </a:endParaRPr>
          </a:p>
          <a:p>
            <a:pPr marL="0" lvl="0" indent="0" algn="l" rtl="0">
              <a:spcBef>
                <a:spcPts val="0"/>
              </a:spcBef>
              <a:spcAft>
                <a:spcPts val="0"/>
              </a:spcAft>
              <a:buNone/>
            </a:pPr>
            <a:endParaRPr sz="2300">
              <a:solidFill>
                <a:schemeClr val="accent5"/>
              </a:solidFill>
              <a:latin typeface="Average"/>
              <a:ea typeface="Average"/>
              <a:cs typeface="Average"/>
              <a:sym typeface="Average"/>
            </a:endParaRPr>
          </a:p>
          <a:p>
            <a:pPr marL="0" lvl="0" indent="0" algn="l" rtl="0">
              <a:spcBef>
                <a:spcPts val="0"/>
              </a:spcBef>
              <a:spcAft>
                <a:spcPts val="0"/>
              </a:spcAft>
              <a:buNone/>
            </a:pPr>
            <a:endParaRPr sz="2300">
              <a:solidFill>
                <a:schemeClr val="accent5"/>
              </a:solidFill>
              <a:latin typeface="Average"/>
              <a:ea typeface="Average"/>
              <a:cs typeface="Average"/>
              <a:sym typeface="Average"/>
            </a:endParaRPr>
          </a:p>
        </p:txBody>
      </p:sp>
      <p:sp>
        <p:nvSpPr>
          <p:cNvPr id="153" name="Google Shape;153;p24"/>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lt1"/>
                </a:solidFill>
              </a:rPr>
              <a:t>12</a:t>
            </a:fld>
            <a:endParaRPr>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157"/>
        <p:cNvGrpSpPr/>
        <p:nvPr/>
      </p:nvGrpSpPr>
      <p:grpSpPr>
        <a:xfrm>
          <a:off x="0" y="0"/>
          <a:ext cx="0" cy="0"/>
          <a:chOff x="0" y="0"/>
          <a:chExt cx="0" cy="0"/>
        </a:xfrm>
      </p:grpSpPr>
      <p:pic>
        <p:nvPicPr>
          <p:cNvPr id="158" name="Google Shape;158;p25"/>
          <p:cNvPicPr preferRelativeResize="0"/>
          <p:nvPr/>
        </p:nvPicPr>
        <p:blipFill>
          <a:blip r:embed="rId3">
            <a:alphaModFix/>
          </a:blip>
          <a:stretch>
            <a:fillRect/>
          </a:stretch>
        </p:blipFill>
        <p:spPr>
          <a:xfrm>
            <a:off x="4928528" y="0"/>
            <a:ext cx="3616222" cy="5143500"/>
          </a:xfrm>
          <a:prstGeom prst="rect">
            <a:avLst/>
          </a:prstGeom>
          <a:noFill/>
          <a:ln>
            <a:noFill/>
          </a:ln>
        </p:spPr>
      </p:pic>
      <p:pic>
        <p:nvPicPr>
          <p:cNvPr id="159" name="Google Shape;159;p25"/>
          <p:cNvPicPr preferRelativeResize="0"/>
          <p:nvPr/>
        </p:nvPicPr>
        <p:blipFill>
          <a:blip r:embed="rId4">
            <a:alphaModFix/>
          </a:blip>
          <a:stretch>
            <a:fillRect/>
          </a:stretch>
        </p:blipFill>
        <p:spPr>
          <a:xfrm>
            <a:off x="721700" y="0"/>
            <a:ext cx="3673031" cy="5143500"/>
          </a:xfrm>
          <a:prstGeom prst="rect">
            <a:avLst/>
          </a:prstGeom>
          <a:noFill/>
          <a:ln>
            <a:noFill/>
          </a:ln>
        </p:spPr>
      </p:pic>
      <p:sp>
        <p:nvSpPr>
          <p:cNvPr id="160" name="Google Shape;160;p2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lt1"/>
                </a:solidFill>
              </a:rPr>
              <a:t>13</a:t>
            </a:fld>
            <a:endParaRPr>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4"/>
        <p:cNvGrpSpPr/>
        <p:nvPr/>
      </p:nvGrpSpPr>
      <p:grpSpPr>
        <a:xfrm>
          <a:off x="0" y="0"/>
          <a:ext cx="0" cy="0"/>
          <a:chOff x="0" y="0"/>
          <a:chExt cx="0" cy="0"/>
        </a:xfrm>
      </p:grpSpPr>
      <p:pic>
        <p:nvPicPr>
          <p:cNvPr id="165" name="Google Shape;165;p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2788" y="739213"/>
            <a:ext cx="8898425" cy="3665075"/>
          </a:xfrm>
          <a:prstGeom prst="rect">
            <a:avLst/>
          </a:prstGeom>
          <a:noFill/>
          <a:ln>
            <a:noFill/>
          </a:ln>
        </p:spPr>
      </p:pic>
      <p:sp>
        <p:nvSpPr>
          <p:cNvPr id="166" name="Google Shape;166;p2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lt1"/>
                </a:solidFill>
              </a:rPr>
              <a:t>14</a:t>
            </a:fld>
            <a:endParaRPr>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7"/>
          <p:cNvPicPr preferRelativeResize="0"/>
          <p:nvPr/>
        </p:nvPicPr>
        <p:blipFill rotWithShape="1">
          <a:blip r:embed="rId3" cstate="screen">
            <a:alphaModFix amt="30000"/>
            <a:extLst>
              <a:ext uri="{28A0092B-C50C-407E-A947-70E740481C1C}">
                <a14:useLocalDpi xmlns:a14="http://schemas.microsoft.com/office/drawing/2010/main"/>
              </a:ext>
            </a:extLst>
          </a:blip>
          <a:srcRect/>
          <a:stretch/>
        </p:blipFill>
        <p:spPr>
          <a:xfrm>
            <a:off x="0" y="0"/>
            <a:ext cx="9143999" cy="5143502"/>
          </a:xfrm>
          <a:prstGeom prst="rect">
            <a:avLst/>
          </a:prstGeom>
          <a:noFill/>
          <a:ln w="9525" cap="flat" cmpd="sng">
            <a:solidFill>
              <a:schemeClr val="dk2"/>
            </a:solidFill>
            <a:prstDash val="solid"/>
            <a:round/>
            <a:headEnd type="none" w="sm" len="sm"/>
            <a:tailEnd type="none" w="sm" len="sm"/>
          </a:ln>
        </p:spPr>
      </p:pic>
      <p:sp>
        <p:nvSpPr>
          <p:cNvPr id="172" name="Google Shape;172;p27"/>
          <p:cNvSpPr txBox="1">
            <a:spLocks noGrp="1"/>
          </p:cNvSpPr>
          <p:nvPr>
            <p:ph type="body" idx="1"/>
          </p:nvPr>
        </p:nvSpPr>
        <p:spPr>
          <a:xfrm>
            <a:off x="311700" y="293525"/>
            <a:ext cx="8520600" cy="4528500"/>
          </a:xfrm>
          <a:prstGeom prst="rect">
            <a:avLst/>
          </a:prstGeom>
          <a:ln w="9525" cap="flat" cmpd="sng">
            <a:solidFill>
              <a:schemeClr val="accent5"/>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400">
                <a:solidFill>
                  <a:schemeClr val="dk1"/>
                </a:solidFill>
              </a:rPr>
              <a:t>Elevation, climate, light, water, soil, and temperature all contribute to where plants can survive and how plant communities are formed on a landscape. </a:t>
            </a:r>
            <a:endParaRPr sz="3400">
              <a:solidFill>
                <a:schemeClr val="dk1"/>
              </a:solidFill>
            </a:endParaRPr>
          </a:p>
          <a:p>
            <a:pPr marL="0" lvl="0" indent="0" algn="l" rtl="0">
              <a:spcBef>
                <a:spcPts val="1600"/>
              </a:spcBef>
              <a:spcAft>
                <a:spcPts val="0"/>
              </a:spcAft>
              <a:buNone/>
            </a:pPr>
            <a:r>
              <a:rPr lang="en" sz="3400">
                <a:solidFill>
                  <a:schemeClr val="dk1"/>
                </a:solidFill>
              </a:rPr>
              <a:t>Every landscape has its own history and relationship with fire, which is heavily influenced by humans. </a:t>
            </a:r>
            <a:endParaRPr sz="3400">
              <a:solidFill>
                <a:schemeClr val="dk1"/>
              </a:solidFill>
            </a:endParaRPr>
          </a:p>
          <a:p>
            <a:pPr marL="0" lvl="0" indent="0" algn="l" rtl="0">
              <a:spcBef>
                <a:spcPts val="1600"/>
              </a:spcBef>
              <a:spcAft>
                <a:spcPts val="1600"/>
              </a:spcAft>
              <a:buNone/>
            </a:pPr>
            <a:endParaRPr sz="2400">
              <a:solidFill>
                <a:schemeClr val="lt2"/>
              </a:solidFill>
            </a:endParaRPr>
          </a:p>
        </p:txBody>
      </p:sp>
      <p:pic>
        <p:nvPicPr>
          <p:cNvPr id="173" name="Google Shape;173;p2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295225" y="3512325"/>
            <a:ext cx="1537075" cy="1383375"/>
          </a:xfrm>
          <a:prstGeom prst="rect">
            <a:avLst/>
          </a:prstGeom>
          <a:noFill/>
          <a:ln>
            <a:noFill/>
          </a:ln>
        </p:spPr>
      </p:pic>
      <p:sp>
        <p:nvSpPr>
          <p:cNvPr id="174" name="Google Shape;174;p27"/>
          <p:cNvSpPr txBox="1">
            <a:spLocks noGrp="1"/>
          </p:cNvSpPr>
          <p:nvPr>
            <p:ph type="sldNum" idx="12"/>
          </p:nvPr>
        </p:nvSpPr>
        <p:spPr>
          <a:xfrm>
            <a:off x="8490300" y="4749900"/>
            <a:ext cx="653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3"/>
                                        </p:tgtEl>
                                        <p:attrNameLst>
                                          <p:attrName>style.visibility</p:attrName>
                                        </p:attrNameLst>
                                      </p:cBhvr>
                                      <p:to>
                                        <p:strVal val="visible"/>
                                      </p:to>
                                    </p:set>
                                    <p:anim calcmode="lin" valueType="num">
                                      <p:cBhvr additive="base">
                                        <p:cTn id="7" dur="1600"/>
                                        <p:tgtEl>
                                          <p:spTgt spid="1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28"/>
          <p:cNvPicPr preferRelativeResize="0"/>
          <p:nvPr/>
        </p:nvPicPr>
        <p:blipFill rotWithShape="1">
          <a:blip r:embed="rId3" cstate="screen">
            <a:alphaModFix amt="41000"/>
            <a:extLst>
              <a:ext uri="{28A0092B-C50C-407E-A947-70E740481C1C}">
                <a14:useLocalDpi xmlns:a14="http://schemas.microsoft.com/office/drawing/2010/main"/>
              </a:ext>
            </a:extLst>
          </a:blip>
          <a:srcRect/>
          <a:stretch/>
        </p:blipFill>
        <p:spPr>
          <a:xfrm>
            <a:off x="0" y="0"/>
            <a:ext cx="9144000" cy="5143500"/>
          </a:xfrm>
          <a:prstGeom prst="rect">
            <a:avLst/>
          </a:prstGeom>
          <a:noFill/>
          <a:ln w="9525" cap="flat" cmpd="sng">
            <a:solidFill>
              <a:schemeClr val="dk2"/>
            </a:solidFill>
            <a:prstDash val="solid"/>
            <a:round/>
            <a:headEnd type="none" w="sm" len="sm"/>
            <a:tailEnd type="none" w="sm" len="sm"/>
          </a:ln>
        </p:spPr>
      </p:pic>
      <p:sp>
        <p:nvSpPr>
          <p:cNvPr id="180" name="Google Shape;180;p28"/>
          <p:cNvSpPr txBox="1">
            <a:spLocks noGrp="1"/>
          </p:cNvSpPr>
          <p:nvPr>
            <p:ph type="body" idx="1"/>
          </p:nvPr>
        </p:nvSpPr>
        <p:spPr>
          <a:xfrm>
            <a:off x="311725" y="559025"/>
            <a:ext cx="8520600" cy="4099500"/>
          </a:xfrm>
          <a:prstGeom prst="rect">
            <a:avLst/>
          </a:prstGeom>
          <a:ln w="9525" cap="flat" cmpd="sng">
            <a:solidFill>
              <a:schemeClr val="accent5"/>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3000">
              <a:solidFill>
                <a:schemeClr val="dk1"/>
              </a:solidFill>
            </a:endParaRPr>
          </a:p>
          <a:p>
            <a:pPr marL="0" lvl="0" indent="0" algn="ctr" rtl="0">
              <a:spcBef>
                <a:spcPts val="1600"/>
              </a:spcBef>
              <a:spcAft>
                <a:spcPts val="0"/>
              </a:spcAft>
              <a:buNone/>
            </a:pPr>
            <a:r>
              <a:rPr lang="en" sz="5600">
                <a:solidFill>
                  <a:schemeClr val="dk1"/>
                </a:solidFill>
              </a:rPr>
              <a:t> Weather vs. Climate</a:t>
            </a:r>
            <a:endParaRPr sz="5600">
              <a:solidFill>
                <a:schemeClr val="dk1"/>
              </a:solidFill>
            </a:endParaRPr>
          </a:p>
          <a:p>
            <a:pPr marL="0" lvl="0" indent="0" algn="ctr" rtl="0">
              <a:spcBef>
                <a:spcPts val="1600"/>
              </a:spcBef>
              <a:spcAft>
                <a:spcPts val="0"/>
              </a:spcAft>
              <a:buNone/>
            </a:pPr>
            <a:endParaRPr sz="800">
              <a:solidFill>
                <a:schemeClr val="dk1"/>
              </a:solidFill>
            </a:endParaRPr>
          </a:p>
          <a:p>
            <a:pPr marL="0" lvl="0" indent="0" algn="ctr" rtl="0">
              <a:spcBef>
                <a:spcPts val="1600"/>
              </a:spcBef>
              <a:spcAft>
                <a:spcPts val="1600"/>
              </a:spcAft>
              <a:buNone/>
            </a:pPr>
            <a:r>
              <a:rPr lang="en" sz="4400">
                <a:solidFill>
                  <a:schemeClr val="dk1"/>
                </a:solidFill>
              </a:rPr>
              <a:t>What’s the difference?</a:t>
            </a:r>
            <a:endParaRPr sz="4400">
              <a:solidFill>
                <a:schemeClr val="dk1"/>
              </a:solidFill>
            </a:endParaRPr>
          </a:p>
        </p:txBody>
      </p:sp>
      <p:pic>
        <p:nvPicPr>
          <p:cNvPr id="181" name="Google Shape;181;p2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264738" y="2264475"/>
            <a:ext cx="614526" cy="614526"/>
          </a:xfrm>
          <a:prstGeom prst="rect">
            <a:avLst/>
          </a:prstGeom>
          <a:noFill/>
          <a:ln>
            <a:noFill/>
          </a:ln>
        </p:spPr>
      </p:pic>
      <p:sp>
        <p:nvSpPr>
          <p:cNvPr id="182" name="Google Shape;182;p2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200" fill="hold"/>
                                        <p:tgtEl>
                                          <p:spTgt spid="18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9"/>
          <p:cNvPicPr preferRelativeResize="0"/>
          <p:nvPr/>
        </p:nvPicPr>
        <p:blipFill rotWithShape="1">
          <a:blip r:embed="rId3" cstate="screen">
            <a:alphaModFix amt="34000"/>
            <a:extLst>
              <a:ext uri="{28A0092B-C50C-407E-A947-70E740481C1C}">
                <a14:useLocalDpi xmlns:a14="http://schemas.microsoft.com/office/drawing/2010/main"/>
              </a:ext>
            </a:extLst>
          </a:blip>
          <a:srcRect/>
          <a:stretch/>
        </p:blipFill>
        <p:spPr>
          <a:xfrm>
            <a:off x="0" y="0"/>
            <a:ext cx="9144000" cy="5143500"/>
          </a:xfrm>
          <a:prstGeom prst="rect">
            <a:avLst/>
          </a:prstGeom>
          <a:noFill/>
          <a:ln w="9525" cap="flat" cmpd="sng">
            <a:solidFill>
              <a:schemeClr val="dk2"/>
            </a:solidFill>
            <a:prstDash val="solid"/>
            <a:round/>
            <a:headEnd type="none" w="sm" len="sm"/>
            <a:tailEnd type="none" w="sm" len="sm"/>
          </a:ln>
        </p:spPr>
      </p:pic>
      <p:sp>
        <p:nvSpPr>
          <p:cNvPr id="188" name="Google Shape;188;p29"/>
          <p:cNvSpPr txBox="1"/>
          <p:nvPr/>
        </p:nvSpPr>
        <p:spPr>
          <a:xfrm>
            <a:off x="209650" y="1361800"/>
            <a:ext cx="8484000" cy="128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000">
              <a:solidFill>
                <a:schemeClr val="accent5"/>
              </a:solidFill>
              <a:latin typeface="Average"/>
              <a:ea typeface="Average"/>
              <a:cs typeface="Average"/>
              <a:sym typeface="Average"/>
            </a:endParaRPr>
          </a:p>
          <a:p>
            <a:pPr marL="0" lvl="0" indent="0" algn="l" rtl="0">
              <a:spcBef>
                <a:spcPts val="0"/>
              </a:spcBef>
              <a:spcAft>
                <a:spcPts val="0"/>
              </a:spcAft>
              <a:buNone/>
            </a:pPr>
            <a:r>
              <a:rPr lang="en" sz="3000">
                <a:solidFill>
                  <a:schemeClr val="accent5"/>
                </a:solidFill>
                <a:latin typeface="Average"/>
                <a:ea typeface="Average"/>
                <a:cs typeface="Average"/>
                <a:sym typeface="Average"/>
              </a:rPr>
              <a:t>Climate </a:t>
            </a:r>
            <a:r>
              <a:rPr lang="en" sz="3000">
                <a:solidFill>
                  <a:schemeClr val="dk1"/>
                </a:solidFill>
                <a:latin typeface="Average"/>
                <a:ea typeface="Average"/>
                <a:cs typeface="Average"/>
                <a:sym typeface="Average"/>
              </a:rPr>
              <a:t>is the long-term average of weather, typically averaged over a period of 30 years.</a:t>
            </a:r>
            <a:endParaRPr sz="3000">
              <a:solidFill>
                <a:schemeClr val="dk1"/>
              </a:solidFill>
              <a:latin typeface="Average"/>
              <a:ea typeface="Average"/>
              <a:cs typeface="Average"/>
              <a:sym typeface="Average"/>
            </a:endParaRPr>
          </a:p>
        </p:txBody>
      </p:sp>
      <p:sp>
        <p:nvSpPr>
          <p:cNvPr id="189" name="Google Shape;189;p29"/>
          <p:cNvSpPr txBox="1"/>
          <p:nvPr/>
        </p:nvSpPr>
        <p:spPr>
          <a:xfrm>
            <a:off x="258550" y="544075"/>
            <a:ext cx="8386200" cy="89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accent5"/>
                </a:solidFill>
                <a:latin typeface="Average"/>
                <a:ea typeface="Average"/>
                <a:cs typeface="Average"/>
                <a:sym typeface="Average"/>
              </a:rPr>
              <a:t>Weather</a:t>
            </a:r>
            <a:r>
              <a:rPr lang="en" sz="3000">
                <a:latin typeface="Average"/>
                <a:ea typeface="Average"/>
                <a:cs typeface="Average"/>
                <a:sym typeface="Average"/>
              </a:rPr>
              <a:t> </a:t>
            </a:r>
            <a:r>
              <a:rPr lang="en" sz="3000">
                <a:solidFill>
                  <a:schemeClr val="dk1"/>
                </a:solidFill>
                <a:latin typeface="Average"/>
                <a:ea typeface="Average"/>
                <a:cs typeface="Average"/>
                <a:sym typeface="Average"/>
              </a:rPr>
              <a:t>reflects short-term conditions of the atmosphere.</a:t>
            </a:r>
            <a:endParaRPr sz="3000">
              <a:solidFill>
                <a:schemeClr val="dk1"/>
              </a:solidFill>
              <a:latin typeface="Average"/>
              <a:ea typeface="Average"/>
              <a:cs typeface="Average"/>
              <a:sym typeface="Average"/>
            </a:endParaRPr>
          </a:p>
        </p:txBody>
      </p:sp>
      <p:sp>
        <p:nvSpPr>
          <p:cNvPr id="190" name="Google Shape;190;p29"/>
          <p:cNvSpPr txBox="1"/>
          <p:nvPr/>
        </p:nvSpPr>
        <p:spPr>
          <a:xfrm>
            <a:off x="511650" y="3334550"/>
            <a:ext cx="8120700" cy="10341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dk1"/>
                </a:solidFill>
                <a:latin typeface="Average"/>
                <a:ea typeface="Average"/>
                <a:cs typeface="Average"/>
                <a:sym typeface="Average"/>
              </a:rPr>
              <a:t>California has a Mediterranean climate with warm to hot, dry summers and mild, wet winters.</a:t>
            </a:r>
            <a:endParaRPr sz="3000">
              <a:solidFill>
                <a:schemeClr val="dk1"/>
              </a:solidFill>
              <a:latin typeface="Average"/>
              <a:ea typeface="Average"/>
              <a:cs typeface="Average"/>
              <a:sym typeface="Average"/>
            </a:endParaRPr>
          </a:p>
        </p:txBody>
      </p:sp>
      <p:pic>
        <p:nvPicPr>
          <p:cNvPr id="191" name="Google Shape;191;p2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1616013">
            <a:off x="7444716" y="-220333"/>
            <a:ext cx="1861395" cy="1861395"/>
          </a:xfrm>
          <a:prstGeom prst="rect">
            <a:avLst/>
          </a:prstGeom>
          <a:noFill/>
          <a:ln>
            <a:noFill/>
          </a:ln>
        </p:spPr>
      </p:pic>
      <p:sp>
        <p:nvSpPr>
          <p:cNvPr id="192" name="Google Shape;192;p2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0"/>
          <p:cNvPicPr preferRelativeResize="0"/>
          <p:nvPr/>
        </p:nvPicPr>
        <p:blipFill>
          <a:blip r:embed="rId3">
            <a:alphaModFix amt="28000"/>
          </a:blip>
          <a:stretch>
            <a:fillRect/>
          </a:stretch>
        </p:blipFill>
        <p:spPr>
          <a:xfrm>
            <a:off x="0" y="0"/>
            <a:ext cx="9143999" cy="5143500"/>
          </a:xfrm>
          <a:prstGeom prst="rect">
            <a:avLst/>
          </a:prstGeom>
          <a:noFill/>
          <a:ln>
            <a:noFill/>
          </a:ln>
        </p:spPr>
      </p:pic>
      <p:pic>
        <p:nvPicPr>
          <p:cNvPr id="198" name="Google Shape;198;p3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49425" y="165950"/>
            <a:ext cx="2190600" cy="1947900"/>
          </a:xfrm>
          <a:prstGeom prst="roundRect">
            <a:avLst>
              <a:gd name="adj" fmla="val 16667"/>
            </a:avLst>
          </a:prstGeom>
          <a:noFill/>
          <a:ln w="19050" cap="flat" cmpd="sng">
            <a:solidFill>
              <a:schemeClr val="accent5"/>
            </a:solidFill>
            <a:prstDash val="solid"/>
            <a:round/>
            <a:headEnd type="none" w="sm" len="sm"/>
            <a:tailEnd type="none" w="sm" len="sm"/>
          </a:ln>
        </p:spPr>
      </p:pic>
      <p:pic>
        <p:nvPicPr>
          <p:cNvPr id="199" name="Google Shape;199;p3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35000" y="2658126"/>
            <a:ext cx="2190600" cy="1947900"/>
          </a:xfrm>
          <a:prstGeom prst="roundRect">
            <a:avLst>
              <a:gd name="adj" fmla="val 16667"/>
            </a:avLst>
          </a:prstGeom>
          <a:noFill/>
          <a:ln w="19050" cap="flat" cmpd="sng">
            <a:solidFill>
              <a:schemeClr val="accent5"/>
            </a:solidFill>
            <a:prstDash val="solid"/>
            <a:round/>
            <a:headEnd type="none" w="sm" len="sm"/>
            <a:tailEnd type="none" w="sm" len="sm"/>
          </a:ln>
        </p:spPr>
      </p:pic>
      <p:pic>
        <p:nvPicPr>
          <p:cNvPr id="200" name="Google Shape;200;p3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476688" y="2658131"/>
            <a:ext cx="2190600" cy="1947900"/>
          </a:xfrm>
          <a:prstGeom prst="roundRect">
            <a:avLst>
              <a:gd name="adj" fmla="val 16667"/>
            </a:avLst>
          </a:prstGeom>
          <a:noFill/>
          <a:ln w="19050" cap="flat" cmpd="sng">
            <a:solidFill>
              <a:schemeClr val="accent5"/>
            </a:solidFill>
            <a:prstDash val="solid"/>
            <a:round/>
            <a:headEnd type="none" w="sm" len="sm"/>
            <a:tailEnd type="none" w="sm" len="sm"/>
          </a:ln>
        </p:spPr>
      </p:pic>
      <p:pic>
        <p:nvPicPr>
          <p:cNvPr id="201" name="Google Shape;201;p3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610950" y="2658125"/>
            <a:ext cx="2190600" cy="1947900"/>
          </a:xfrm>
          <a:prstGeom prst="roundRect">
            <a:avLst>
              <a:gd name="adj" fmla="val 16667"/>
            </a:avLst>
          </a:prstGeom>
          <a:noFill/>
          <a:ln w="19050" cap="flat" cmpd="sng">
            <a:solidFill>
              <a:schemeClr val="accent5"/>
            </a:solidFill>
            <a:prstDash val="solid"/>
            <a:round/>
            <a:headEnd type="none" w="sm" len="sm"/>
            <a:tailEnd type="none" w="sm" len="sm"/>
          </a:ln>
        </p:spPr>
      </p:pic>
      <p:sp>
        <p:nvSpPr>
          <p:cNvPr id="202" name="Google Shape;202;p30"/>
          <p:cNvSpPr txBox="1"/>
          <p:nvPr/>
        </p:nvSpPr>
        <p:spPr>
          <a:xfrm>
            <a:off x="3712200" y="2034350"/>
            <a:ext cx="1663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lt2"/>
                </a:solidFill>
                <a:latin typeface="Average"/>
                <a:ea typeface="Average"/>
                <a:cs typeface="Average"/>
                <a:sym typeface="Average"/>
              </a:rPr>
              <a:t>Agriculture</a:t>
            </a:r>
            <a:endParaRPr sz="2400">
              <a:solidFill>
                <a:schemeClr val="lt2"/>
              </a:solidFill>
              <a:latin typeface="Average"/>
              <a:ea typeface="Average"/>
              <a:cs typeface="Average"/>
              <a:sym typeface="Average"/>
            </a:endParaRPr>
          </a:p>
        </p:txBody>
      </p:sp>
      <p:sp>
        <p:nvSpPr>
          <p:cNvPr id="203" name="Google Shape;203;p30"/>
          <p:cNvSpPr txBox="1"/>
          <p:nvPr/>
        </p:nvSpPr>
        <p:spPr>
          <a:xfrm>
            <a:off x="0" y="4596575"/>
            <a:ext cx="3060600" cy="43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lt2"/>
                </a:solidFill>
                <a:latin typeface="Average"/>
                <a:ea typeface="Average"/>
                <a:cs typeface="Average"/>
                <a:sym typeface="Average"/>
              </a:rPr>
              <a:t>Shrubland/ Chaparral</a:t>
            </a:r>
            <a:endParaRPr sz="2400">
              <a:solidFill>
                <a:schemeClr val="lt2"/>
              </a:solidFill>
              <a:latin typeface="Average"/>
              <a:ea typeface="Average"/>
              <a:cs typeface="Average"/>
              <a:sym typeface="Average"/>
            </a:endParaRPr>
          </a:p>
        </p:txBody>
      </p:sp>
      <p:sp>
        <p:nvSpPr>
          <p:cNvPr id="204" name="Google Shape;204;p30"/>
          <p:cNvSpPr txBox="1"/>
          <p:nvPr/>
        </p:nvSpPr>
        <p:spPr>
          <a:xfrm>
            <a:off x="3521400" y="4596575"/>
            <a:ext cx="2262000" cy="43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lt2"/>
                </a:solidFill>
                <a:latin typeface="Average"/>
                <a:ea typeface="Average"/>
                <a:cs typeface="Average"/>
                <a:sym typeface="Average"/>
              </a:rPr>
              <a:t>Oak Woodland</a:t>
            </a:r>
            <a:endParaRPr sz="2400">
              <a:solidFill>
                <a:schemeClr val="lt2"/>
              </a:solidFill>
              <a:latin typeface="Average"/>
              <a:ea typeface="Average"/>
              <a:cs typeface="Average"/>
              <a:sym typeface="Average"/>
            </a:endParaRPr>
          </a:p>
        </p:txBody>
      </p:sp>
      <p:sp>
        <p:nvSpPr>
          <p:cNvPr id="205" name="Google Shape;205;p30"/>
          <p:cNvSpPr txBox="1"/>
          <p:nvPr/>
        </p:nvSpPr>
        <p:spPr>
          <a:xfrm>
            <a:off x="6948575" y="2034350"/>
            <a:ext cx="1481700" cy="43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lt2"/>
                </a:solidFill>
                <a:latin typeface="Average"/>
                <a:ea typeface="Average"/>
                <a:cs typeface="Average"/>
                <a:sym typeface="Average"/>
              </a:rPr>
              <a:t>Grassland</a:t>
            </a:r>
            <a:endParaRPr sz="2400">
              <a:solidFill>
                <a:schemeClr val="lt2"/>
              </a:solidFill>
              <a:latin typeface="Average"/>
              <a:ea typeface="Average"/>
              <a:cs typeface="Average"/>
              <a:sym typeface="Average"/>
            </a:endParaRPr>
          </a:p>
        </p:txBody>
      </p:sp>
      <p:sp>
        <p:nvSpPr>
          <p:cNvPr id="206" name="Google Shape;206;p30"/>
          <p:cNvSpPr txBox="1"/>
          <p:nvPr/>
        </p:nvSpPr>
        <p:spPr>
          <a:xfrm>
            <a:off x="6655650" y="4630775"/>
            <a:ext cx="2101200" cy="36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lt2"/>
                </a:solidFill>
                <a:latin typeface="Average"/>
                <a:ea typeface="Average"/>
                <a:cs typeface="Average"/>
                <a:sym typeface="Average"/>
              </a:rPr>
              <a:t>Mixed Conifer </a:t>
            </a:r>
            <a:endParaRPr sz="2400">
              <a:solidFill>
                <a:schemeClr val="lt2"/>
              </a:solidFill>
              <a:latin typeface="Average"/>
              <a:ea typeface="Average"/>
              <a:cs typeface="Average"/>
              <a:sym typeface="Average"/>
            </a:endParaRPr>
          </a:p>
        </p:txBody>
      </p:sp>
      <p:pic>
        <p:nvPicPr>
          <p:cNvPr id="207" name="Google Shape;207;p3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465600" y="165950"/>
            <a:ext cx="2157000" cy="1917900"/>
          </a:xfrm>
          <a:prstGeom prst="roundRect">
            <a:avLst>
              <a:gd name="adj" fmla="val 16667"/>
            </a:avLst>
          </a:prstGeom>
          <a:noFill/>
          <a:ln w="19050" cap="flat" cmpd="sng">
            <a:solidFill>
              <a:schemeClr val="accent5"/>
            </a:solidFill>
            <a:prstDash val="solid"/>
            <a:round/>
            <a:headEnd type="none" w="sm" len="sm"/>
            <a:tailEnd type="none" w="sm" len="sm"/>
          </a:ln>
        </p:spPr>
      </p:pic>
      <p:sp>
        <p:nvSpPr>
          <p:cNvPr id="208" name="Google Shape;208;p30"/>
          <p:cNvSpPr txBox="1"/>
          <p:nvPr/>
        </p:nvSpPr>
        <p:spPr>
          <a:xfrm>
            <a:off x="910225" y="2034349"/>
            <a:ext cx="1229400" cy="43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lt2"/>
                </a:solidFill>
                <a:latin typeface="Average"/>
                <a:ea typeface="Average"/>
                <a:cs typeface="Average"/>
                <a:sym typeface="Average"/>
              </a:rPr>
              <a:t>Urban</a:t>
            </a:r>
            <a:endParaRPr sz="2400">
              <a:solidFill>
                <a:schemeClr val="lt2"/>
              </a:solidFill>
              <a:latin typeface="Average"/>
              <a:ea typeface="Average"/>
              <a:cs typeface="Average"/>
              <a:sym typeface="Average"/>
            </a:endParaRPr>
          </a:p>
        </p:txBody>
      </p:sp>
      <p:pic>
        <p:nvPicPr>
          <p:cNvPr id="209" name="Google Shape;209;p30"/>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381775" y="165950"/>
            <a:ext cx="2157000" cy="1947900"/>
          </a:xfrm>
          <a:prstGeom prst="roundRect">
            <a:avLst>
              <a:gd name="adj" fmla="val 16667"/>
            </a:avLst>
          </a:prstGeom>
          <a:noFill/>
          <a:ln w="19050" cap="flat" cmpd="sng">
            <a:solidFill>
              <a:schemeClr val="accent5"/>
            </a:solidFill>
            <a:prstDash val="solid"/>
            <a:round/>
            <a:headEnd type="none" w="sm" len="sm"/>
            <a:tailEnd type="none" w="sm" len="sm"/>
          </a:ln>
        </p:spPr>
      </p:pic>
      <p:sp>
        <p:nvSpPr>
          <p:cNvPr id="210" name="Google Shape;210;p30"/>
          <p:cNvSpPr txBox="1">
            <a:spLocks noGrp="1"/>
          </p:cNvSpPr>
          <p:nvPr>
            <p:ph type="sldNum" idx="12"/>
          </p:nvPr>
        </p:nvSpPr>
        <p:spPr>
          <a:xfrm>
            <a:off x="8595300" y="47499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8"/>
                                        </p:tgtEl>
                                        <p:attrNameLst>
                                          <p:attrName>style.visibility</p:attrName>
                                        </p:attrNameLst>
                                      </p:cBhvr>
                                      <p:to>
                                        <p:strVal val="visible"/>
                                      </p:to>
                                    </p:set>
                                    <p:anim calcmode="lin" valueType="num">
                                      <p:cBhvr additive="base">
                                        <p:cTn id="7" dur="1500"/>
                                        <p:tgtEl>
                                          <p:spTgt spid="198"/>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07"/>
                                        </p:tgtEl>
                                        <p:attrNameLst>
                                          <p:attrName>style.visibility</p:attrName>
                                        </p:attrNameLst>
                                      </p:cBhvr>
                                      <p:to>
                                        <p:strVal val="visible"/>
                                      </p:to>
                                    </p:set>
                                    <p:anim calcmode="lin" valueType="num">
                                      <p:cBhvr additive="base">
                                        <p:cTn id="10" dur="1500"/>
                                        <p:tgtEl>
                                          <p:spTgt spid="207"/>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209"/>
                                        </p:tgtEl>
                                        <p:attrNameLst>
                                          <p:attrName>style.visibility</p:attrName>
                                        </p:attrNameLst>
                                      </p:cBhvr>
                                      <p:to>
                                        <p:strVal val="visible"/>
                                      </p:to>
                                    </p:set>
                                    <p:anim calcmode="lin" valueType="num">
                                      <p:cBhvr additive="base">
                                        <p:cTn id="13" dur="1500"/>
                                        <p:tgtEl>
                                          <p:spTgt spid="209"/>
                                        </p:tgtEl>
                                        <p:attrNameLst>
                                          <p:attrName>ppt_x</p:attrName>
                                        </p:attrNameLst>
                                      </p:cBhvr>
                                      <p:tavLst>
                                        <p:tav tm="0">
                                          <p:val>
                                            <p:strVal val="#ppt_x-1"/>
                                          </p:val>
                                        </p:tav>
                                        <p:tav tm="100000">
                                          <p:val>
                                            <p:strVal val="#ppt_x"/>
                                          </p:val>
                                        </p:tav>
                                      </p:tavLst>
                                    </p:anim>
                                  </p:childTnLst>
                                </p:cTn>
                              </p:par>
                              <p:par>
                                <p:cTn id="14" presetID="2" presetClass="entr" presetSubtype="2" fill="hold" nodeType="withEffect">
                                  <p:stCondLst>
                                    <p:cond delay="0"/>
                                  </p:stCondLst>
                                  <p:childTnLst>
                                    <p:set>
                                      <p:cBhvr>
                                        <p:cTn id="15" dur="1" fill="hold">
                                          <p:stCondLst>
                                            <p:cond delay="0"/>
                                          </p:stCondLst>
                                        </p:cTn>
                                        <p:tgtEl>
                                          <p:spTgt spid="199"/>
                                        </p:tgtEl>
                                        <p:attrNameLst>
                                          <p:attrName>style.visibility</p:attrName>
                                        </p:attrNameLst>
                                      </p:cBhvr>
                                      <p:to>
                                        <p:strVal val="visible"/>
                                      </p:to>
                                    </p:set>
                                    <p:anim calcmode="lin" valueType="num">
                                      <p:cBhvr additive="base">
                                        <p:cTn id="16" dur="1500"/>
                                        <p:tgtEl>
                                          <p:spTgt spid="199"/>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0"/>
                                  </p:stCondLst>
                                  <p:childTnLst>
                                    <p:set>
                                      <p:cBhvr>
                                        <p:cTn id="18" dur="1" fill="hold">
                                          <p:stCondLst>
                                            <p:cond delay="0"/>
                                          </p:stCondLst>
                                        </p:cTn>
                                        <p:tgtEl>
                                          <p:spTgt spid="200"/>
                                        </p:tgtEl>
                                        <p:attrNameLst>
                                          <p:attrName>style.visibility</p:attrName>
                                        </p:attrNameLst>
                                      </p:cBhvr>
                                      <p:to>
                                        <p:strVal val="visible"/>
                                      </p:to>
                                    </p:set>
                                    <p:anim calcmode="lin" valueType="num">
                                      <p:cBhvr additive="base">
                                        <p:cTn id="19" dur="1500"/>
                                        <p:tgtEl>
                                          <p:spTgt spid="200"/>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0"/>
                                  </p:stCondLst>
                                  <p:childTnLst>
                                    <p:set>
                                      <p:cBhvr>
                                        <p:cTn id="21" dur="1" fill="hold">
                                          <p:stCondLst>
                                            <p:cond delay="0"/>
                                          </p:stCondLst>
                                        </p:cTn>
                                        <p:tgtEl>
                                          <p:spTgt spid="201"/>
                                        </p:tgtEl>
                                        <p:attrNameLst>
                                          <p:attrName>style.visibility</p:attrName>
                                        </p:attrNameLst>
                                      </p:cBhvr>
                                      <p:to>
                                        <p:strVal val="visible"/>
                                      </p:to>
                                    </p:set>
                                    <p:anim calcmode="lin" valueType="num">
                                      <p:cBhvr additive="base">
                                        <p:cTn id="22" dur="1500"/>
                                        <p:tgtEl>
                                          <p:spTgt spid="20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31"/>
          <p:cNvPicPr preferRelativeResize="0"/>
          <p:nvPr/>
        </p:nvPicPr>
        <p:blipFill>
          <a:blip r:embed="rId3" cstate="screen">
            <a:alphaModFix amt="27000"/>
            <a:extLst>
              <a:ext uri="{28A0092B-C50C-407E-A947-70E740481C1C}">
                <a14:useLocalDpi xmlns:a14="http://schemas.microsoft.com/office/drawing/2010/main"/>
              </a:ext>
            </a:extLst>
          </a:blip>
          <a:stretch>
            <a:fillRect/>
          </a:stretch>
        </p:blipFill>
        <p:spPr>
          <a:xfrm>
            <a:off x="0" y="0"/>
            <a:ext cx="9144004" cy="5143500"/>
          </a:xfrm>
          <a:prstGeom prst="rect">
            <a:avLst/>
          </a:prstGeom>
          <a:noFill/>
          <a:ln>
            <a:noFill/>
          </a:ln>
        </p:spPr>
      </p:pic>
      <p:sp>
        <p:nvSpPr>
          <p:cNvPr id="216" name="Google Shape;216;p31"/>
          <p:cNvSpPr txBox="1">
            <a:spLocks noGrp="1"/>
          </p:cNvSpPr>
          <p:nvPr>
            <p:ph type="title"/>
          </p:nvPr>
        </p:nvSpPr>
        <p:spPr>
          <a:xfrm>
            <a:off x="338000" y="149925"/>
            <a:ext cx="1832400" cy="8241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300">
                <a:latin typeface="Average"/>
                <a:ea typeface="Average"/>
                <a:cs typeface="Average"/>
                <a:sym typeface="Average"/>
              </a:rPr>
              <a:t>Urban</a:t>
            </a:r>
            <a:endParaRPr sz="4300">
              <a:latin typeface="Average"/>
              <a:ea typeface="Average"/>
              <a:cs typeface="Average"/>
              <a:sym typeface="Average"/>
            </a:endParaRPr>
          </a:p>
        </p:txBody>
      </p:sp>
      <p:sp>
        <p:nvSpPr>
          <p:cNvPr id="217" name="Google Shape;217;p31"/>
          <p:cNvSpPr txBox="1">
            <a:spLocks noGrp="1"/>
          </p:cNvSpPr>
          <p:nvPr>
            <p:ph type="body" idx="1"/>
          </p:nvPr>
        </p:nvSpPr>
        <p:spPr>
          <a:xfrm>
            <a:off x="355350" y="974025"/>
            <a:ext cx="8433300" cy="3913200"/>
          </a:xfrm>
          <a:prstGeom prst="rect">
            <a:avLst/>
          </a:prstGeom>
          <a:solidFill>
            <a:srgbClr val="E0E0E0">
              <a:alpha val="33520"/>
            </a:srgbClr>
          </a:solidFill>
        </p:spPr>
        <p:txBody>
          <a:bodyPr spcFirstLastPara="1" wrap="square" lIns="91425" tIns="91425" rIns="91425" bIns="91425" anchor="t" anchorCtr="0">
            <a:noAutofit/>
          </a:bodyPr>
          <a:lstStyle/>
          <a:p>
            <a:pPr marL="457200" lvl="0" indent="-393700" algn="l" rtl="0">
              <a:lnSpc>
                <a:spcPct val="115000"/>
              </a:lnSpc>
              <a:spcBef>
                <a:spcPts val="0"/>
              </a:spcBef>
              <a:spcAft>
                <a:spcPts val="0"/>
              </a:spcAft>
              <a:buClr>
                <a:schemeClr val="dk1"/>
              </a:buClr>
              <a:buSzPts val="2600"/>
              <a:buChar char="-"/>
            </a:pPr>
            <a:r>
              <a:rPr lang="en" sz="2600">
                <a:solidFill>
                  <a:schemeClr val="dk1"/>
                </a:solidFill>
              </a:rPr>
              <a:t>Features: Most concentrated development and housing.</a:t>
            </a:r>
            <a:endParaRPr sz="2600">
              <a:solidFill>
                <a:schemeClr val="dk1"/>
              </a:solidFill>
            </a:endParaRPr>
          </a:p>
          <a:p>
            <a:pPr marL="0" lvl="0" indent="457200" algn="l" rtl="0">
              <a:lnSpc>
                <a:spcPct val="115000"/>
              </a:lnSpc>
              <a:spcBef>
                <a:spcPts val="0"/>
              </a:spcBef>
              <a:spcAft>
                <a:spcPts val="0"/>
              </a:spcAft>
              <a:buNone/>
            </a:pPr>
            <a:r>
              <a:rPr lang="en" sz="2600">
                <a:solidFill>
                  <a:schemeClr val="dk1"/>
                </a:solidFill>
              </a:rPr>
              <a:t>Cities include Chico, Oroville, Gridley, and Biggs.</a:t>
            </a:r>
            <a:endParaRPr sz="2600">
              <a:solidFill>
                <a:schemeClr val="dk1"/>
              </a:solidFill>
            </a:endParaRPr>
          </a:p>
          <a:p>
            <a:pPr marL="457200" lvl="0" indent="-393700" algn="l" rtl="0">
              <a:lnSpc>
                <a:spcPct val="115000"/>
              </a:lnSpc>
              <a:spcBef>
                <a:spcPts val="0"/>
              </a:spcBef>
              <a:spcAft>
                <a:spcPts val="0"/>
              </a:spcAft>
              <a:buClr>
                <a:schemeClr val="dk1"/>
              </a:buClr>
              <a:buSzPts val="2600"/>
              <a:buChar char="-"/>
            </a:pPr>
            <a:r>
              <a:rPr lang="en" sz="2600">
                <a:solidFill>
                  <a:schemeClr val="dk1"/>
                </a:solidFill>
              </a:rPr>
              <a:t>Elevation: 90-240 ft </a:t>
            </a:r>
            <a:endParaRPr sz="2600">
              <a:solidFill>
                <a:schemeClr val="dk1"/>
              </a:solidFill>
            </a:endParaRPr>
          </a:p>
          <a:p>
            <a:pPr marL="457200" lvl="0" indent="-393700" algn="l" rtl="0">
              <a:lnSpc>
                <a:spcPct val="115000"/>
              </a:lnSpc>
              <a:spcBef>
                <a:spcPts val="0"/>
              </a:spcBef>
              <a:spcAft>
                <a:spcPts val="0"/>
              </a:spcAft>
              <a:buClr>
                <a:schemeClr val="dk1"/>
              </a:buClr>
              <a:buSzPts val="2600"/>
              <a:buChar char="-"/>
            </a:pPr>
            <a:r>
              <a:rPr lang="en" sz="2600">
                <a:solidFill>
                  <a:schemeClr val="dk1"/>
                </a:solidFill>
              </a:rPr>
              <a:t>Common species: Humans and plant species planted and maintained for landscaping.</a:t>
            </a:r>
            <a:endParaRPr sz="2600">
              <a:solidFill>
                <a:schemeClr val="dk1"/>
              </a:solidFill>
            </a:endParaRPr>
          </a:p>
          <a:p>
            <a:pPr marL="457200" lvl="0" indent="-393700" algn="l" rtl="0">
              <a:lnSpc>
                <a:spcPct val="115000"/>
              </a:lnSpc>
              <a:spcBef>
                <a:spcPts val="0"/>
              </a:spcBef>
              <a:spcAft>
                <a:spcPts val="0"/>
              </a:spcAft>
              <a:buClr>
                <a:schemeClr val="dk1"/>
              </a:buClr>
              <a:buSzPts val="2600"/>
              <a:buChar char="-"/>
            </a:pPr>
            <a:r>
              <a:rPr lang="en" sz="2600">
                <a:solidFill>
                  <a:schemeClr val="dk1"/>
                </a:solidFill>
              </a:rPr>
              <a:t>Fire Factors: Less vegetation. Lower risk from wildfires. Impacted by wildfire smoke, evacuations, </a:t>
            </a:r>
            <a:endParaRPr sz="2600">
              <a:solidFill>
                <a:schemeClr val="dk1"/>
              </a:solidFill>
            </a:endParaRPr>
          </a:p>
          <a:p>
            <a:pPr marL="457200" lvl="0" indent="0" algn="l" rtl="0">
              <a:lnSpc>
                <a:spcPct val="115000"/>
              </a:lnSpc>
              <a:spcBef>
                <a:spcPts val="0"/>
              </a:spcBef>
              <a:spcAft>
                <a:spcPts val="0"/>
              </a:spcAft>
              <a:buNone/>
            </a:pPr>
            <a:r>
              <a:rPr lang="en" sz="2600">
                <a:solidFill>
                  <a:schemeClr val="dk1"/>
                </a:solidFill>
              </a:rPr>
              <a:t>and relocations after a fire.</a:t>
            </a:r>
            <a:endParaRPr sz="1600">
              <a:solidFill>
                <a:schemeClr val="lt2"/>
              </a:solidFill>
            </a:endParaRPr>
          </a:p>
        </p:txBody>
      </p:sp>
      <p:sp>
        <p:nvSpPr>
          <p:cNvPr id="218" name="Google Shape;218;p3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4"/>
          <p:cNvPicPr preferRelativeResize="0"/>
          <p:nvPr/>
        </p:nvPicPr>
        <p:blipFill rotWithShape="1">
          <a:blip r:embed="rId3" cstate="screen">
            <a:alphaModFix amt="33000"/>
            <a:extLst>
              <a:ext uri="{28A0092B-C50C-407E-A947-70E740481C1C}">
                <a14:useLocalDpi xmlns:a14="http://schemas.microsoft.com/office/drawing/2010/main"/>
              </a:ext>
            </a:extLst>
          </a:blip>
          <a:srcRect/>
          <a:stretch/>
        </p:blipFill>
        <p:spPr>
          <a:xfrm>
            <a:off x="0" y="0"/>
            <a:ext cx="9144001" cy="5143499"/>
          </a:xfrm>
          <a:prstGeom prst="rect">
            <a:avLst/>
          </a:prstGeom>
          <a:noFill/>
          <a:ln w="9525" cap="flat" cmpd="sng">
            <a:solidFill>
              <a:schemeClr val="dk2"/>
            </a:solidFill>
            <a:prstDash val="solid"/>
            <a:round/>
            <a:headEnd type="none" w="sm" len="sm"/>
            <a:tailEnd type="none" w="sm" len="sm"/>
          </a:ln>
          <a:effectLst>
            <a:reflection stA="93000" dist="571500" dir="5400000" fadeDir="0" sy="-100000" algn="bl" rotWithShape="0"/>
          </a:effectLst>
        </p:spPr>
      </p:pic>
      <p:sp>
        <p:nvSpPr>
          <p:cNvPr id="69" name="Google Shape;69;p14"/>
          <p:cNvSpPr txBox="1">
            <a:spLocks noGrp="1"/>
          </p:cNvSpPr>
          <p:nvPr>
            <p:ph type="body" idx="1"/>
          </p:nvPr>
        </p:nvSpPr>
        <p:spPr>
          <a:xfrm>
            <a:off x="223075" y="338550"/>
            <a:ext cx="4945200" cy="446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chemeClr val="dk1"/>
                </a:solidFill>
              </a:rPr>
              <a:t>This program is for sixth-grade students in Butte County.</a:t>
            </a:r>
            <a:endParaRPr sz="2800">
              <a:solidFill>
                <a:schemeClr val="dk1"/>
              </a:solidFill>
            </a:endParaRPr>
          </a:p>
          <a:p>
            <a:pPr marL="0" lvl="0" indent="0" algn="l" rtl="0">
              <a:spcBef>
                <a:spcPts val="1600"/>
              </a:spcBef>
              <a:spcAft>
                <a:spcPts val="0"/>
              </a:spcAft>
              <a:buNone/>
            </a:pPr>
            <a:r>
              <a:rPr lang="en" sz="2800">
                <a:solidFill>
                  <a:schemeClr val="accent5"/>
                </a:solidFill>
              </a:rPr>
              <a:t>YOU </a:t>
            </a:r>
            <a:r>
              <a:rPr lang="en" sz="2800">
                <a:solidFill>
                  <a:schemeClr val="dk1"/>
                </a:solidFill>
              </a:rPr>
              <a:t>are part of creating a fire adapted community! </a:t>
            </a:r>
            <a:endParaRPr sz="2800">
              <a:solidFill>
                <a:schemeClr val="dk1"/>
              </a:solidFill>
            </a:endParaRPr>
          </a:p>
          <a:p>
            <a:pPr marL="0" lvl="0" indent="0" algn="l" rtl="0">
              <a:spcBef>
                <a:spcPts val="1600"/>
              </a:spcBef>
              <a:spcAft>
                <a:spcPts val="0"/>
              </a:spcAft>
              <a:buNone/>
            </a:pPr>
            <a:r>
              <a:rPr lang="en" sz="2800">
                <a:solidFill>
                  <a:schemeClr val="dk1"/>
                </a:solidFill>
              </a:rPr>
              <a:t>The knowledge you gain in this program will help you, your family, and your community to be more wildfire-ready.</a:t>
            </a:r>
            <a:endParaRPr sz="2800">
              <a:solidFill>
                <a:schemeClr val="dk1"/>
              </a:solidFill>
            </a:endParaRPr>
          </a:p>
          <a:p>
            <a:pPr marL="0" lvl="0" indent="0" algn="l" rtl="0">
              <a:spcBef>
                <a:spcPts val="1600"/>
              </a:spcBef>
              <a:spcAft>
                <a:spcPts val="1600"/>
              </a:spcAft>
              <a:buNone/>
            </a:pPr>
            <a:endParaRPr sz="1900"/>
          </a:p>
        </p:txBody>
      </p:sp>
      <p:pic>
        <p:nvPicPr>
          <p:cNvPr id="70" name="Google Shape;70;p1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427781" y="0"/>
            <a:ext cx="3716218" cy="5143501"/>
          </a:xfrm>
          <a:prstGeom prst="rect">
            <a:avLst/>
          </a:prstGeom>
          <a:noFill/>
          <a:ln w="9525" cap="flat" cmpd="sng">
            <a:solidFill>
              <a:schemeClr val="dk2"/>
            </a:solidFill>
            <a:prstDash val="solid"/>
            <a:round/>
            <a:headEnd type="none" w="sm" len="sm"/>
            <a:tailEnd type="none" w="sm" len="sm"/>
          </a:ln>
          <a:effectLst>
            <a:reflection stA="93000" dist="571500" dir="5400000" fadeDir="0" sy="-100000" algn="bl" rotWithShape="0"/>
          </a:effectLst>
        </p:spPr>
      </p:pic>
      <p:sp>
        <p:nvSpPr>
          <p:cNvPr id="71" name="Google Shape;71;p1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32"/>
          <p:cNvPicPr preferRelativeResize="0"/>
          <p:nvPr/>
        </p:nvPicPr>
        <p:blipFill rotWithShape="1">
          <a:blip r:embed="rId3" cstate="screen">
            <a:alphaModFix amt="49000"/>
            <a:extLst>
              <a:ext uri="{28A0092B-C50C-407E-A947-70E740481C1C}">
                <a14:useLocalDpi xmlns:a14="http://schemas.microsoft.com/office/drawing/2010/main"/>
              </a:ext>
            </a:extLst>
          </a:blip>
          <a:srcRect/>
          <a:stretch/>
        </p:blipFill>
        <p:spPr>
          <a:xfrm>
            <a:off x="0" y="1"/>
            <a:ext cx="9144000" cy="5143498"/>
          </a:xfrm>
          <a:prstGeom prst="rect">
            <a:avLst/>
          </a:prstGeom>
          <a:noFill/>
          <a:ln>
            <a:noFill/>
          </a:ln>
        </p:spPr>
      </p:pic>
      <p:sp>
        <p:nvSpPr>
          <p:cNvPr id="224" name="Google Shape;224;p32"/>
          <p:cNvSpPr txBox="1">
            <a:spLocks noGrp="1"/>
          </p:cNvSpPr>
          <p:nvPr>
            <p:ph type="title"/>
          </p:nvPr>
        </p:nvSpPr>
        <p:spPr>
          <a:xfrm>
            <a:off x="478475" y="87500"/>
            <a:ext cx="3029100" cy="6996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300">
                <a:latin typeface="Average"/>
                <a:ea typeface="Average"/>
                <a:cs typeface="Average"/>
                <a:sym typeface="Average"/>
              </a:rPr>
              <a:t>Agriculture</a:t>
            </a:r>
            <a:endParaRPr sz="4300">
              <a:latin typeface="Average"/>
              <a:ea typeface="Average"/>
              <a:cs typeface="Average"/>
              <a:sym typeface="Average"/>
            </a:endParaRPr>
          </a:p>
        </p:txBody>
      </p:sp>
      <p:sp>
        <p:nvSpPr>
          <p:cNvPr id="225" name="Google Shape;225;p32"/>
          <p:cNvSpPr txBox="1">
            <a:spLocks noGrp="1"/>
          </p:cNvSpPr>
          <p:nvPr>
            <p:ph type="body" idx="1"/>
          </p:nvPr>
        </p:nvSpPr>
        <p:spPr>
          <a:xfrm>
            <a:off x="487950" y="944400"/>
            <a:ext cx="8168100" cy="3779100"/>
          </a:xfrm>
          <a:prstGeom prst="rect">
            <a:avLst/>
          </a:prstGeom>
          <a:solidFill>
            <a:srgbClr val="E0E0E0">
              <a:alpha val="33520"/>
            </a:srgbClr>
          </a:solidFill>
        </p:spPr>
        <p:txBody>
          <a:bodyPr spcFirstLastPara="1" wrap="square" lIns="91425" tIns="91425" rIns="91425" bIns="91425" anchor="t" anchorCtr="0">
            <a:noAutofit/>
          </a:bodyPr>
          <a:lstStyle/>
          <a:p>
            <a:pPr marL="457200" lvl="0" indent="-393700" algn="l" rtl="0">
              <a:spcBef>
                <a:spcPts val="0"/>
              </a:spcBef>
              <a:spcAft>
                <a:spcPts val="0"/>
              </a:spcAft>
              <a:buClr>
                <a:schemeClr val="dk1"/>
              </a:buClr>
              <a:buSzPts val="2600"/>
              <a:buChar char="-"/>
            </a:pPr>
            <a:r>
              <a:rPr lang="en" sz="2600">
                <a:solidFill>
                  <a:schemeClr val="dk1"/>
                </a:solidFill>
              </a:rPr>
              <a:t>Features: Western third of the county. Highly managed land for crop and livestock production.</a:t>
            </a:r>
            <a:endParaRPr sz="2600">
              <a:solidFill>
                <a:schemeClr val="dk1"/>
              </a:solidFill>
            </a:endParaRPr>
          </a:p>
          <a:p>
            <a:pPr marL="457200" lvl="0" indent="-393700" algn="l" rtl="0">
              <a:spcBef>
                <a:spcPts val="0"/>
              </a:spcBef>
              <a:spcAft>
                <a:spcPts val="0"/>
              </a:spcAft>
              <a:buClr>
                <a:schemeClr val="dk1"/>
              </a:buClr>
              <a:buSzPts val="2600"/>
              <a:buChar char="-"/>
            </a:pPr>
            <a:r>
              <a:rPr lang="en" sz="2600">
                <a:solidFill>
                  <a:schemeClr val="dk1"/>
                </a:solidFill>
              </a:rPr>
              <a:t>Elevation: Approximately 60 ft</a:t>
            </a:r>
            <a:endParaRPr sz="2600">
              <a:solidFill>
                <a:schemeClr val="dk1"/>
              </a:solidFill>
            </a:endParaRPr>
          </a:p>
          <a:p>
            <a:pPr marL="457200" lvl="0" indent="-393700" algn="l" rtl="0">
              <a:spcBef>
                <a:spcPts val="0"/>
              </a:spcBef>
              <a:spcAft>
                <a:spcPts val="0"/>
              </a:spcAft>
              <a:buClr>
                <a:schemeClr val="dk1"/>
              </a:buClr>
              <a:buSzPts val="2600"/>
              <a:buChar char="-"/>
            </a:pPr>
            <a:r>
              <a:rPr lang="en" sz="2600">
                <a:solidFill>
                  <a:schemeClr val="dk1"/>
                </a:solidFill>
              </a:rPr>
              <a:t>Common species: Walnuts, rice, almonds, prunes, livestock, peaches, olives, and lots more!</a:t>
            </a:r>
            <a:endParaRPr sz="2600">
              <a:solidFill>
                <a:schemeClr val="dk1"/>
              </a:solidFill>
            </a:endParaRPr>
          </a:p>
          <a:p>
            <a:pPr marL="457200" lvl="0" indent="-393700" algn="l" rtl="0">
              <a:spcBef>
                <a:spcPts val="0"/>
              </a:spcBef>
              <a:spcAft>
                <a:spcPts val="0"/>
              </a:spcAft>
              <a:buClr>
                <a:schemeClr val="dk1"/>
              </a:buClr>
              <a:buSzPts val="2600"/>
              <a:buChar char="-"/>
            </a:pPr>
            <a:r>
              <a:rPr lang="en" sz="2600">
                <a:solidFill>
                  <a:schemeClr val="dk1"/>
                </a:solidFill>
              </a:rPr>
              <a:t>Fire Factors- Lower risk from wildfires. Cattle ranchers use fire to clear seasonal grass and improve grass regrowth to feed livestock. </a:t>
            </a:r>
            <a:endParaRPr sz="2600">
              <a:solidFill>
                <a:schemeClr val="lt2"/>
              </a:solidFill>
            </a:endParaRPr>
          </a:p>
          <a:p>
            <a:pPr marL="0" lvl="0" indent="0" algn="l" rtl="0">
              <a:spcBef>
                <a:spcPts val="1600"/>
              </a:spcBef>
              <a:spcAft>
                <a:spcPts val="0"/>
              </a:spcAft>
              <a:buNone/>
            </a:pPr>
            <a:endParaRPr sz="2600">
              <a:solidFill>
                <a:schemeClr val="lt2"/>
              </a:solidFill>
            </a:endParaRPr>
          </a:p>
          <a:p>
            <a:pPr marL="0" lvl="0" indent="0" algn="l" rtl="0">
              <a:spcBef>
                <a:spcPts val="1600"/>
              </a:spcBef>
              <a:spcAft>
                <a:spcPts val="1600"/>
              </a:spcAft>
              <a:buNone/>
            </a:pPr>
            <a:r>
              <a:rPr lang="en" sz="2600">
                <a:solidFill>
                  <a:schemeClr val="lt2"/>
                </a:solidFill>
              </a:rPr>
              <a:t>  </a:t>
            </a:r>
            <a:r>
              <a:rPr lang="en" sz="1600">
                <a:solidFill>
                  <a:schemeClr val="lt2"/>
                </a:solidFill>
              </a:rPr>
              <a:t>          </a:t>
            </a:r>
            <a:endParaRPr sz="1600">
              <a:solidFill>
                <a:schemeClr val="lt2"/>
              </a:solidFill>
            </a:endParaRPr>
          </a:p>
        </p:txBody>
      </p:sp>
      <p:sp>
        <p:nvSpPr>
          <p:cNvPr id="226" name="Google Shape;226;p3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33"/>
          <p:cNvPicPr preferRelativeResize="0"/>
          <p:nvPr/>
        </p:nvPicPr>
        <p:blipFill>
          <a:blip r:embed="rId3">
            <a:alphaModFix amt="52000"/>
          </a:blip>
          <a:stretch>
            <a:fillRect/>
          </a:stretch>
        </p:blipFill>
        <p:spPr>
          <a:xfrm>
            <a:off x="0" y="0"/>
            <a:ext cx="9144000" cy="5143501"/>
          </a:xfrm>
          <a:prstGeom prst="rect">
            <a:avLst/>
          </a:prstGeom>
          <a:noFill/>
          <a:ln>
            <a:noFill/>
          </a:ln>
        </p:spPr>
      </p:pic>
      <p:sp>
        <p:nvSpPr>
          <p:cNvPr id="232" name="Google Shape;232;p33"/>
          <p:cNvSpPr txBox="1">
            <a:spLocks noGrp="1"/>
          </p:cNvSpPr>
          <p:nvPr>
            <p:ph type="body" idx="1"/>
          </p:nvPr>
        </p:nvSpPr>
        <p:spPr>
          <a:xfrm>
            <a:off x="324675" y="935925"/>
            <a:ext cx="8446500" cy="3865800"/>
          </a:xfrm>
          <a:prstGeom prst="rect">
            <a:avLst/>
          </a:prstGeom>
          <a:solidFill>
            <a:srgbClr val="E0E0E0">
              <a:alpha val="33520"/>
            </a:srgbClr>
          </a:solidFill>
        </p:spPr>
        <p:txBody>
          <a:bodyPr spcFirstLastPara="1" wrap="square" lIns="91425" tIns="91425" rIns="91425" bIns="91425" anchor="t" anchorCtr="0">
            <a:noAutofit/>
          </a:bodyPr>
          <a:lstStyle/>
          <a:p>
            <a:pPr marL="457200" lvl="0" indent="-412750" algn="l" rtl="0">
              <a:spcBef>
                <a:spcPts val="0"/>
              </a:spcBef>
              <a:spcAft>
                <a:spcPts val="0"/>
              </a:spcAft>
              <a:buClr>
                <a:schemeClr val="dk1"/>
              </a:buClr>
              <a:buSzPts val="2900"/>
              <a:buChar char="-"/>
            </a:pPr>
            <a:r>
              <a:rPr lang="en" sz="2900">
                <a:solidFill>
                  <a:schemeClr val="dk1"/>
                </a:solidFill>
              </a:rPr>
              <a:t>Features: Few trees, lots of direct sunlight, and dominated by non-native, annual grasses.</a:t>
            </a:r>
            <a:endParaRPr sz="2900">
              <a:solidFill>
                <a:schemeClr val="dk1"/>
              </a:solidFill>
            </a:endParaRPr>
          </a:p>
          <a:p>
            <a:pPr marL="457200" lvl="0" indent="-412750" algn="l" rtl="0">
              <a:spcBef>
                <a:spcPts val="0"/>
              </a:spcBef>
              <a:spcAft>
                <a:spcPts val="0"/>
              </a:spcAft>
              <a:buClr>
                <a:schemeClr val="dk1"/>
              </a:buClr>
              <a:buSzPts val="2900"/>
              <a:buChar char="-"/>
            </a:pPr>
            <a:r>
              <a:rPr lang="en" sz="2900">
                <a:solidFill>
                  <a:schemeClr val="dk1"/>
                </a:solidFill>
              </a:rPr>
              <a:t>Elevation: Up to 1,000 ft</a:t>
            </a:r>
            <a:endParaRPr sz="2900">
              <a:solidFill>
                <a:schemeClr val="dk1"/>
              </a:solidFill>
            </a:endParaRPr>
          </a:p>
          <a:p>
            <a:pPr marL="457200" lvl="0" indent="-412750" algn="l" rtl="0">
              <a:spcBef>
                <a:spcPts val="0"/>
              </a:spcBef>
              <a:spcAft>
                <a:spcPts val="0"/>
              </a:spcAft>
              <a:buClr>
                <a:schemeClr val="dk1"/>
              </a:buClr>
              <a:buSzPts val="2900"/>
              <a:buChar char="-"/>
            </a:pPr>
            <a:r>
              <a:rPr lang="en" sz="2900">
                <a:solidFill>
                  <a:schemeClr val="dk1"/>
                </a:solidFill>
              </a:rPr>
              <a:t>Common species: Oat grass, cheatgrass, ripgut brome, yellow star-thistle, and medusahead.</a:t>
            </a:r>
            <a:endParaRPr sz="2900">
              <a:solidFill>
                <a:schemeClr val="dk1"/>
              </a:solidFill>
            </a:endParaRPr>
          </a:p>
          <a:p>
            <a:pPr marL="457200" lvl="0" indent="-412750" algn="l" rtl="0">
              <a:spcBef>
                <a:spcPts val="0"/>
              </a:spcBef>
              <a:spcAft>
                <a:spcPts val="0"/>
              </a:spcAft>
              <a:buClr>
                <a:schemeClr val="dk1"/>
              </a:buClr>
              <a:buSzPts val="2900"/>
              <a:buChar char="-"/>
            </a:pPr>
            <a:r>
              <a:rPr lang="en" sz="2900">
                <a:solidFill>
                  <a:schemeClr val="dk1"/>
                </a:solidFill>
              </a:rPr>
              <a:t>Fire Factors: Seasonal grasses dry out and die annually. Grass fuels burns quickly and easily. </a:t>
            </a:r>
            <a:endParaRPr sz="2900">
              <a:solidFill>
                <a:schemeClr val="dk1"/>
              </a:solidFill>
            </a:endParaRPr>
          </a:p>
          <a:p>
            <a:pPr marL="0" lvl="0" indent="0" algn="l" rtl="0">
              <a:spcBef>
                <a:spcPts val="1600"/>
              </a:spcBef>
              <a:spcAft>
                <a:spcPts val="0"/>
              </a:spcAft>
              <a:buNone/>
            </a:pPr>
            <a:endParaRPr sz="2800">
              <a:solidFill>
                <a:schemeClr val="lt2"/>
              </a:solidFill>
            </a:endParaRPr>
          </a:p>
          <a:p>
            <a:pPr marL="0" lvl="0" indent="0" algn="l" rtl="0">
              <a:spcBef>
                <a:spcPts val="1600"/>
              </a:spcBef>
              <a:spcAft>
                <a:spcPts val="1600"/>
              </a:spcAft>
              <a:buNone/>
            </a:pPr>
            <a:r>
              <a:rPr lang="en" sz="2800">
                <a:solidFill>
                  <a:schemeClr val="lt2"/>
                </a:solidFill>
              </a:rPr>
              <a:t>  </a:t>
            </a:r>
            <a:r>
              <a:rPr lang="en">
                <a:solidFill>
                  <a:schemeClr val="lt2"/>
                </a:solidFill>
              </a:rPr>
              <a:t>          </a:t>
            </a:r>
            <a:endParaRPr>
              <a:solidFill>
                <a:schemeClr val="lt2"/>
              </a:solidFill>
            </a:endParaRPr>
          </a:p>
        </p:txBody>
      </p:sp>
      <p:sp>
        <p:nvSpPr>
          <p:cNvPr id="233" name="Google Shape;233;p33"/>
          <p:cNvSpPr txBox="1">
            <a:spLocks noGrp="1"/>
          </p:cNvSpPr>
          <p:nvPr>
            <p:ph type="title"/>
          </p:nvPr>
        </p:nvSpPr>
        <p:spPr>
          <a:xfrm>
            <a:off x="324675" y="111825"/>
            <a:ext cx="2628600" cy="8241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300">
                <a:latin typeface="Average"/>
                <a:ea typeface="Average"/>
                <a:cs typeface="Average"/>
                <a:sym typeface="Average"/>
              </a:rPr>
              <a:t>Grassland</a:t>
            </a:r>
            <a:endParaRPr sz="4300">
              <a:latin typeface="Average"/>
              <a:ea typeface="Average"/>
              <a:cs typeface="Average"/>
              <a:sym typeface="Average"/>
            </a:endParaRPr>
          </a:p>
        </p:txBody>
      </p:sp>
      <p:sp>
        <p:nvSpPr>
          <p:cNvPr id="234" name="Google Shape;234;p3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34"/>
          <p:cNvPicPr preferRelativeResize="0"/>
          <p:nvPr/>
        </p:nvPicPr>
        <p:blipFill>
          <a:blip r:embed="rId3">
            <a:alphaModFix amt="61000"/>
          </a:blip>
          <a:stretch>
            <a:fillRect/>
          </a:stretch>
        </p:blipFill>
        <p:spPr>
          <a:xfrm>
            <a:off x="0" y="0"/>
            <a:ext cx="9144000" cy="5143501"/>
          </a:xfrm>
          <a:prstGeom prst="rect">
            <a:avLst/>
          </a:prstGeom>
          <a:noFill/>
          <a:ln>
            <a:noFill/>
          </a:ln>
        </p:spPr>
      </p:pic>
      <p:sp>
        <p:nvSpPr>
          <p:cNvPr id="240" name="Google Shape;240;p34"/>
          <p:cNvSpPr txBox="1">
            <a:spLocks noGrp="1"/>
          </p:cNvSpPr>
          <p:nvPr>
            <p:ph type="body" idx="1"/>
          </p:nvPr>
        </p:nvSpPr>
        <p:spPr>
          <a:xfrm>
            <a:off x="392100" y="925825"/>
            <a:ext cx="8395800" cy="3848700"/>
          </a:xfrm>
          <a:prstGeom prst="rect">
            <a:avLst/>
          </a:prstGeom>
          <a:solidFill>
            <a:srgbClr val="E0E0E0">
              <a:alpha val="33520"/>
            </a:srgbClr>
          </a:solidFill>
        </p:spPr>
        <p:txBody>
          <a:bodyPr spcFirstLastPara="1" wrap="square" lIns="91425" tIns="91425" rIns="91425" bIns="91425" anchor="t" anchorCtr="0">
            <a:noAutofit/>
          </a:bodyPr>
          <a:lstStyle/>
          <a:p>
            <a:pPr marL="457200" lvl="0" indent="-393700" algn="l" rtl="0">
              <a:spcBef>
                <a:spcPts val="0"/>
              </a:spcBef>
              <a:spcAft>
                <a:spcPts val="0"/>
              </a:spcAft>
              <a:buClr>
                <a:schemeClr val="dk1"/>
              </a:buClr>
              <a:buSzPts val="2600"/>
              <a:buChar char="-"/>
            </a:pPr>
            <a:r>
              <a:rPr lang="en" sz="2600">
                <a:solidFill>
                  <a:schemeClr val="dk1"/>
                </a:solidFill>
              </a:rPr>
              <a:t>Features: Low-growing brush and shrub species that are densely packed together when mature. Drought tolerant. Lots of sunlight. </a:t>
            </a:r>
            <a:endParaRPr sz="2600">
              <a:solidFill>
                <a:schemeClr val="dk1"/>
              </a:solidFill>
            </a:endParaRPr>
          </a:p>
          <a:p>
            <a:pPr marL="457200" lvl="0" indent="-393700" algn="l" rtl="0">
              <a:spcBef>
                <a:spcPts val="0"/>
              </a:spcBef>
              <a:spcAft>
                <a:spcPts val="0"/>
              </a:spcAft>
              <a:buClr>
                <a:schemeClr val="dk1"/>
              </a:buClr>
              <a:buSzPts val="2600"/>
              <a:buChar char="-"/>
            </a:pPr>
            <a:r>
              <a:rPr lang="en" sz="2600">
                <a:solidFill>
                  <a:schemeClr val="dk1"/>
                </a:solidFill>
              </a:rPr>
              <a:t>Elevation: 1,000-2,000 ft </a:t>
            </a:r>
            <a:endParaRPr sz="2600">
              <a:solidFill>
                <a:schemeClr val="dk1"/>
              </a:solidFill>
            </a:endParaRPr>
          </a:p>
          <a:p>
            <a:pPr marL="457200" lvl="0" indent="-393700" algn="l" rtl="0">
              <a:spcBef>
                <a:spcPts val="0"/>
              </a:spcBef>
              <a:spcAft>
                <a:spcPts val="0"/>
              </a:spcAft>
              <a:buClr>
                <a:schemeClr val="dk1"/>
              </a:buClr>
              <a:buSzPts val="2600"/>
              <a:buChar char="-"/>
            </a:pPr>
            <a:r>
              <a:rPr lang="en" sz="2600">
                <a:solidFill>
                  <a:schemeClr val="dk1"/>
                </a:solidFill>
              </a:rPr>
              <a:t>Common species: Manzanita, evergreen oaks, chamise, ceanothus, deer brush, scotch broom and poison oak.</a:t>
            </a:r>
            <a:endParaRPr sz="2600">
              <a:solidFill>
                <a:schemeClr val="dk1"/>
              </a:solidFill>
            </a:endParaRPr>
          </a:p>
          <a:p>
            <a:pPr marL="457200" lvl="0" indent="-400050" algn="l" rtl="0">
              <a:spcBef>
                <a:spcPts val="0"/>
              </a:spcBef>
              <a:spcAft>
                <a:spcPts val="0"/>
              </a:spcAft>
              <a:buClr>
                <a:schemeClr val="dk1"/>
              </a:buClr>
              <a:buSzPts val="2700"/>
              <a:buChar char="-"/>
            </a:pPr>
            <a:r>
              <a:rPr lang="en" sz="2600">
                <a:solidFill>
                  <a:schemeClr val="dk1"/>
                </a:solidFill>
              </a:rPr>
              <a:t>Fire Factors: Highly flammable vegetation which often contain oils and waxes. Highest temperature fires. </a:t>
            </a:r>
            <a:endParaRPr sz="2700">
              <a:solidFill>
                <a:schemeClr val="dk1"/>
              </a:solidFill>
            </a:endParaRPr>
          </a:p>
          <a:p>
            <a:pPr marL="0" lvl="0" indent="0" algn="l" rtl="0">
              <a:spcBef>
                <a:spcPts val="1600"/>
              </a:spcBef>
              <a:spcAft>
                <a:spcPts val="0"/>
              </a:spcAft>
              <a:buNone/>
            </a:pPr>
            <a:endParaRPr sz="2700">
              <a:solidFill>
                <a:schemeClr val="lt2"/>
              </a:solidFill>
            </a:endParaRPr>
          </a:p>
          <a:p>
            <a:pPr marL="0" lvl="0" indent="0" algn="l" rtl="0">
              <a:spcBef>
                <a:spcPts val="1600"/>
              </a:spcBef>
              <a:spcAft>
                <a:spcPts val="1600"/>
              </a:spcAft>
              <a:buNone/>
            </a:pPr>
            <a:r>
              <a:rPr lang="en" sz="2700">
                <a:solidFill>
                  <a:schemeClr val="lt2"/>
                </a:solidFill>
              </a:rPr>
              <a:t>  </a:t>
            </a:r>
            <a:r>
              <a:rPr lang="en" sz="1700">
                <a:solidFill>
                  <a:schemeClr val="lt2"/>
                </a:solidFill>
              </a:rPr>
              <a:t>          </a:t>
            </a:r>
            <a:endParaRPr sz="1700">
              <a:solidFill>
                <a:schemeClr val="lt2"/>
              </a:solidFill>
            </a:endParaRPr>
          </a:p>
        </p:txBody>
      </p:sp>
      <p:sp>
        <p:nvSpPr>
          <p:cNvPr id="241" name="Google Shape;241;p34"/>
          <p:cNvSpPr txBox="1">
            <a:spLocks noGrp="1"/>
          </p:cNvSpPr>
          <p:nvPr>
            <p:ph type="title"/>
          </p:nvPr>
        </p:nvSpPr>
        <p:spPr>
          <a:xfrm>
            <a:off x="248700" y="101725"/>
            <a:ext cx="5287500" cy="8241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300">
                <a:latin typeface="Average"/>
                <a:ea typeface="Average"/>
                <a:cs typeface="Average"/>
                <a:sym typeface="Average"/>
              </a:rPr>
              <a:t>Shrubland/ Chaparral</a:t>
            </a:r>
            <a:endParaRPr sz="4300">
              <a:latin typeface="Average"/>
              <a:ea typeface="Average"/>
              <a:cs typeface="Average"/>
              <a:sym typeface="Average"/>
            </a:endParaRPr>
          </a:p>
        </p:txBody>
      </p:sp>
      <p:sp>
        <p:nvSpPr>
          <p:cNvPr id="242" name="Google Shape;242;p3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35"/>
          <p:cNvPicPr preferRelativeResize="0"/>
          <p:nvPr/>
        </p:nvPicPr>
        <p:blipFill>
          <a:blip r:embed="rId3" cstate="screen">
            <a:alphaModFix amt="56000"/>
            <a:extLst>
              <a:ext uri="{28A0092B-C50C-407E-A947-70E740481C1C}">
                <a14:useLocalDpi xmlns:a14="http://schemas.microsoft.com/office/drawing/2010/main"/>
              </a:ext>
            </a:extLst>
          </a:blip>
          <a:stretch>
            <a:fillRect/>
          </a:stretch>
        </p:blipFill>
        <p:spPr>
          <a:xfrm>
            <a:off x="0" y="0"/>
            <a:ext cx="9144003" cy="5143503"/>
          </a:xfrm>
          <a:prstGeom prst="rect">
            <a:avLst/>
          </a:prstGeom>
          <a:noFill/>
          <a:ln>
            <a:noFill/>
          </a:ln>
        </p:spPr>
      </p:pic>
      <p:sp>
        <p:nvSpPr>
          <p:cNvPr id="248" name="Google Shape;248;p35"/>
          <p:cNvSpPr txBox="1">
            <a:spLocks noGrp="1"/>
          </p:cNvSpPr>
          <p:nvPr>
            <p:ph type="body" idx="1"/>
          </p:nvPr>
        </p:nvSpPr>
        <p:spPr>
          <a:xfrm>
            <a:off x="425550" y="1019850"/>
            <a:ext cx="8292900" cy="3750300"/>
          </a:xfrm>
          <a:prstGeom prst="rect">
            <a:avLst/>
          </a:prstGeom>
          <a:solidFill>
            <a:srgbClr val="E0E0E0">
              <a:alpha val="33520"/>
            </a:srgbClr>
          </a:solidFill>
        </p:spPr>
        <p:txBody>
          <a:bodyPr spcFirstLastPara="1" wrap="square" lIns="91425" tIns="91425" rIns="91425" bIns="91425" anchor="t" anchorCtr="0">
            <a:noAutofit/>
          </a:bodyPr>
          <a:lstStyle/>
          <a:p>
            <a:pPr marL="457200" lvl="0" indent="-393700" algn="l" rtl="0">
              <a:spcBef>
                <a:spcPts val="0"/>
              </a:spcBef>
              <a:spcAft>
                <a:spcPts val="0"/>
              </a:spcAft>
              <a:buClr>
                <a:schemeClr val="dk1"/>
              </a:buClr>
              <a:buSzPts val="2600"/>
              <a:buChar char="-"/>
            </a:pPr>
            <a:r>
              <a:rPr lang="en" sz="2600">
                <a:solidFill>
                  <a:schemeClr val="dk1"/>
                </a:solidFill>
              </a:rPr>
              <a:t>Features: Spaced out oak trees in rolling hills. Open canopy with lots of sunlight to the grassy understory.</a:t>
            </a:r>
            <a:endParaRPr sz="2600">
              <a:solidFill>
                <a:schemeClr val="dk1"/>
              </a:solidFill>
            </a:endParaRPr>
          </a:p>
          <a:p>
            <a:pPr marL="457200" lvl="0" indent="-393700" algn="l" rtl="0">
              <a:spcBef>
                <a:spcPts val="0"/>
              </a:spcBef>
              <a:spcAft>
                <a:spcPts val="0"/>
              </a:spcAft>
              <a:buClr>
                <a:schemeClr val="dk1"/>
              </a:buClr>
              <a:buSzPts val="2600"/>
              <a:buChar char="-"/>
            </a:pPr>
            <a:r>
              <a:rPr lang="en" sz="2600">
                <a:solidFill>
                  <a:schemeClr val="dk1"/>
                </a:solidFill>
              </a:rPr>
              <a:t>Elevation: 1,000-2,000 feet</a:t>
            </a:r>
            <a:endParaRPr sz="2600">
              <a:solidFill>
                <a:schemeClr val="dk1"/>
              </a:solidFill>
            </a:endParaRPr>
          </a:p>
          <a:p>
            <a:pPr marL="457200" lvl="0" indent="-393700" algn="l" rtl="0">
              <a:spcBef>
                <a:spcPts val="0"/>
              </a:spcBef>
              <a:spcAft>
                <a:spcPts val="0"/>
              </a:spcAft>
              <a:buClr>
                <a:schemeClr val="dk1"/>
              </a:buClr>
              <a:buSzPts val="2600"/>
              <a:buChar char="-"/>
            </a:pPr>
            <a:r>
              <a:rPr lang="en" sz="2600">
                <a:solidFill>
                  <a:schemeClr val="dk1"/>
                </a:solidFill>
              </a:rPr>
              <a:t>Common species: Live oak, valley oak, blue oak, gray pine, and annual grasses. </a:t>
            </a:r>
            <a:endParaRPr sz="2600">
              <a:solidFill>
                <a:schemeClr val="dk1"/>
              </a:solidFill>
            </a:endParaRPr>
          </a:p>
          <a:p>
            <a:pPr marL="457200" lvl="0" indent="-393700" algn="l" rtl="0">
              <a:spcBef>
                <a:spcPts val="0"/>
              </a:spcBef>
              <a:spcAft>
                <a:spcPts val="0"/>
              </a:spcAft>
              <a:buClr>
                <a:schemeClr val="dk1"/>
              </a:buClr>
              <a:buSzPts val="2600"/>
              <a:buChar char="-"/>
            </a:pPr>
            <a:r>
              <a:rPr lang="en" sz="2600">
                <a:solidFill>
                  <a:schemeClr val="dk1"/>
                </a:solidFill>
              </a:rPr>
              <a:t>Fire Factors: Traditionally, lower intensity fires occur here. Low-intensity fire can benefit oak trees in multiple ways.</a:t>
            </a:r>
            <a:endParaRPr sz="2600">
              <a:solidFill>
                <a:schemeClr val="dk1"/>
              </a:solidFill>
            </a:endParaRPr>
          </a:p>
          <a:p>
            <a:pPr marL="0" lvl="0" indent="0" algn="l" rtl="0">
              <a:spcBef>
                <a:spcPts val="1600"/>
              </a:spcBef>
              <a:spcAft>
                <a:spcPts val="0"/>
              </a:spcAft>
              <a:buNone/>
            </a:pPr>
            <a:endParaRPr sz="2600">
              <a:solidFill>
                <a:schemeClr val="lt2"/>
              </a:solidFill>
            </a:endParaRPr>
          </a:p>
          <a:p>
            <a:pPr marL="0" lvl="0" indent="0" algn="l" rtl="0">
              <a:spcBef>
                <a:spcPts val="1600"/>
              </a:spcBef>
              <a:spcAft>
                <a:spcPts val="1600"/>
              </a:spcAft>
              <a:buNone/>
            </a:pPr>
            <a:r>
              <a:rPr lang="en" sz="2600">
                <a:solidFill>
                  <a:schemeClr val="lt2"/>
                </a:solidFill>
              </a:rPr>
              <a:t>            </a:t>
            </a:r>
            <a:endParaRPr sz="2600">
              <a:solidFill>
                <a:schemeClr val="lt2"/>
              </a:solidFill>
            </a:endParaRPr>
          </a:p>
        </p:txBody>
      </p:sp>
      <p:sp>
        <p:nvSpPr>
          <p:cNvPr id="249" name="Google Shape;249;p35"/>
          <p:cNvSpPr txBox="1">
            <a:spLocks noGrp="1"/>
          </p:cNvSpPr>
          <p:nvPr>
            <p:ph type="title"/>
          </p:nvPr>
        </p:nvSpPr>
        <p:spPr>
          <a:xfrm>
            <a:off x="425550" y="195750"/>
            <a:ext cx="3724200" cy="8241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300">
                <a:latin typeface="Average"/>
                <a:ea typeface="Average"/>
                <a:cs typeface="Average"/>
                <a:sym typeface="Average"/>
              </a:rPr>
              <a:t>Oak Woodland</a:t>
            </a:r>
            <a:endParaRPr sz="4300">
              <a:latin typeface="Average"/>
              <a:ea typeface="Average"/>
              <a:cs typeface="Average"/>
              <a:sym typeface="Average"/>
            </a:endParaRPr>
          </a:p>
        </p:txBody>
      </p:sp>
      <p:sp>
        <p:nvSpPr>
          <p:cNvPr id="250" name="Google Shape;250;p3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36"/>
          <p:cNvPicPr preferRelativeResize="0"/>
          <p:nvPr/>
        </p:nvPicPr>
        <p:blipFill>
          <a:blip r:embed="rId3">
            <a:alphaModFix amt="58000"/>
          </a:blip>
          <a:stretch>
            <a:fillRect/>
          </a:stretch>
        </p:blipFill>
        <p:spPr>
          <a:xfrm>
            <a:off x="0" y="0"/>
            <a:ext cx="9144000" cy="5143500"/>
          </a:xfrm>
          <a:prstGeom prst="rect">
            <a:avLst/>
          </a:prstGeom>
          <a:noFill/>
          <a:ln>
            <a:noFill/>
          </a:ln>
        </p:spPr>
      </p:pic>
      <p:sp>
        <p:nvSpPr>
          <p:cNvPr id="256" name="Google Shape;256;p36"/>
          <p:cNvSpPr txBox="1">
            <a:spLocks noGrp="1"/>
          </p:cNvSpPr>
          <p:nvPr>
            <p:ph type="body" idx="1"/>
          </p:nvPr>
        </p:nvSpPr>
        <p:spPr>
          <a:xfrm>
            <a:off x="279225" y="824100"/>
            <a:ext cx="8538300" cy="4069200"/>
          </a:xfrm>
          <a:prstGeom prst="rect">
            <a:avLst/>
          </a:prstGeom>
          <a:solidFill>
            <a:srgbClr val="E0E0E0">
              <a:alpha val="33520"/>
            </a:srgbClr>
          </a:solidFill>
        </p:spPr>
        <p:txBody>
          <a:bodyPr spcFirstLastPara="1" wrap="square" lIns="91425" tIns="91425" rIns="91425" bIns="91425" anchor="t" anchorCtr="0">
            <a:noAutofit/>
          </a:bodyPr>
          <a:lstStyle/>
          <a:p>
            <a:pPr marL="457200" lvl="0" indent="-400050" algn="l" rtl="0">
              <a:spcBef>
                <a:spcPts val="0"/>
              </a:spcBef>
              <a:spcAft>
                <a:spcPts val="0"/>
              </a:spcAft>
              <a:buClr>
                <a:schemeClr val="dk1"/>
              </a:buClr>
              <a:buSzPts val="2700"/>
              <a:buChar char="-"/>
            </a:pPr>
            <a:r>
              <a:rPr lang="en" sz="2700">
                <a:solidFill>
                  <a:schemeClr val="dk1"/>
                </a:solidFill>
              </a:rPr>
              <a:t>Features: Many evergreen, cone-bearing trees. Dense forest structure in areas without recent fire.</a:t>
            </a:r>
            <a:endParaRPr sz="2700">
              <a:solidFill>
                <a:schemeClr val="dk1"/>
              </a:solidFill>
            </a:endParaRPr>
          </a:p>
          <a:p>
            <a:pPr marL="457200" lvl="0" indent="-400050" algn="l" rtl="0">
              <a:spcBef>
                <a:spcPts val="0"/>
              </a:spcBef>
              <a:spcAft>
                <a:spcPts val="0"/>
              </a:spcAft>
              <a:buClr>
                <a:schemeClr val="dk1"/>
              </a:buClr>
              <a:buSzPts val="2700"/>
              <a:buChar char="-"/>
            </a:pPr>
            <a:r>
              <a:rPr lang="en" sz="2700">
                <a:solidFill>
                  <a:schemeClr val="dk1"/>
                </a:solidFill>
              </a:rPr>
              <a:t>Elevation: Approx. 2,000 ft +</a:t>
            </a:r>
            <a:endParaRPr sz="2700">
              <a:solidFill>
                <a:schemeClr val="dk1"/>
              </a:solidFill>
            </a:endParaRPr>
          </a:p>
          <a:p>
            <a:pPr marL="457200" lvl="0" indent="-400050" algn="l" rtl="0">
              <a:spcBef>
                <a:spcPts val="0"/>
              </a:spcBef>
              <a:spcAft>
                <a:spcPts val="0"/>
              </a:spcAft>
              <a:buClr>
                <a:schemeClr val="dk1"/>
              </a:buClr>
              <a:buSzPts val="2700"/>
              <a:buChar char="-"/>
            </a:pPr>
            <a:r>
              <a:rPr lang="en" sz="2700">
                <a:solidFill>
                  <a:schemeClr val="dk1"/>
                </a:solidFill>
              </a:rPr>
              <a:t>Common species: Ponderosa pine, white fir, Douglas fir, sugar pine, incense cedar, and California black oak.</a:t>
            </a:r>
            <a:endParaRPr sz="2700">
              <a:solidFill>
                <a:schemeClr val="dk1"/>
              </a:solidFill>
            </a:endParaRPr>
          </a:p>
          <a:p>
            <a:pPr marL="457200" lvl="0" indent="-400050" algn="l" rtl="0">
              <a:spcBef>
                <a:spcPts val="0"/>
              </a:spcBef>
              <a:spcAft>
                <a:spcPts val="0"/>
              </a:spcAft>
              <a:buClr>
                <a:schemeClr val="dk1"/>
              </a:buClr>
              <a:buSzPts val="2700"/>
              <a:buChar char="-"/>
            </a:pPr>
            <a:r>
              <a:rPr lang="en" sz="2700">
                <a:solidFill>
                  <a:schemeClr val="dk1"/>
                </a:solidFill>
              </a:rPr>
              <a:t>Fire Factors: Thick insulating bark and self-pruning limbs are adaptations to keep low-severity fires on the ground and out of the tree canopy. </a:t>
            </a:r>
            <a:endParaRPr sz="2700">
              <a:solidFill>
                <a:schemeClr val="dk1"/>
              </a:solidFill>
            </a:endParaRPr>
          </a:p>
          <a:p>
            <a:pPr marL="0" lvl="0" indent="0" algn="l" rtl="0">
              <a:spcBef>
                <a:spcPts val="1600"/>
              </a:spcBef>
              <a:spcAft>
                <a:spcPts val="0"/>
              </a:spcAft>
              <a:buNone/>
            </a:pPr>
            <a:endParaRPr sz="2700">
              <a:solidFill>
                <a:schemeClr val="lt2"/>
              </a:solidFill>
            </a:endParaRPr>
          </a:p>
          <a:p>
            <a:pPr marL="0" lvl="0" indent="0" algn="l" rtl="0">
              <a:spcBef>
                <a:spcPts val="1600"/>
              </a:spcBef>
              <a:spcAft>
                <a:spcPts val="1600"/>
              </a:spcAft>
              <a:buNone/>
            </a:pPr>
            <a:r>
              <a:rPr lang="en" sz="2700">
                <a:solidFill>
                  <a:schemeClr val="lt2"/>
                </a:solidFill>
              </a:rPr>
              <a:t>  </a:t>
            </a:r>
            <a:r>
              <a:rPr lang="en" sz="1700">
                <a:solidFill>
                  <a:schemeClr val="lt2"/>
                </a:solidFill>
              </a:rPr>
              <a:t>          </a:t>
            </a:r>
            <a:endParaRPr sz="1700">
              <a:solidFill>
                <a:schemeClr val="lt2"/>
              </a:solidFill>
            </a:endParaRPr>
          </a:p>
        </p:txBody>
      </p:sp>
      <p:sp>
        <p:nvSpPr>
          <p:cNvPr id="257" name="Google Shape;257;p36"/>
          <p:cNvSpPr txBox="1">
            <a:spLocks noGrp="1"/>
          </p:cNvSpPr>
          <p:nvPr>
            <p:ph type="title"/>
          </p:nvPr>
        </p:nvSpPr>
        <p:spPr>
          <a:xfrm>
            <a:off x="393000" y="0"/>
            <a:ext cx="7638300" cy="8241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300">
                <a:latin typeface="Average"/>
                <a:ea typeface="Average"/>
                <a:cs typeface="Average"/>
                <a:sym typeface="Average"/>
              </a:rPr>
              <a:t>Mixed Conifer</a:t>
            </a:r>
            <a:endParaRPr sz="4300">
              <a:latin typeface="Average"/>
              <a:ea typeface="Average"/>
              <a:cs typeface="Average"/>
              <a:sym typeface="Average"/>
            </a:endParaRPr>
          </a:p>
        </p:txBody>
      </p:sp>
      <p:sp>
        <p:nvSpPr>
          <p:cNvPr id="258" name="Google Shape;258;p3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37"/>
          <p:cNvPicPr preferRelativeResize="0"/>
          <p:nvPr/>
        </p:nvPicPr>
        <p:blipFill>
          <a:blip r:embed="rId3">
            <a:alphaModFix amt="28000"/>
          </a:blip>
          <a:stretch>
            <a:fillRect/>
          </a:stretch>
        </p:blipFill>
        <p:spPr>
          <a:xfrm>
            <a:off x="0" y="0"/>
            <a:ext cx="9143999" cy="5143500"/>
          </a:xfrm>
          <a:prstGeom prst="rect">
            <a:avLst/>
          </a:prstGeom>
          <a:noFill/>
          <a:ln>
            <a:noFill/>
          </a:ln>
        </p:spPr>
      </p:pic>
      <p:sp>
        <p:nvSpPr>
          <p:cNvPr id="264" name="Google Shape;264;p37"/>
          <p:cNvSpPr txBox="1">
            <a:spLocks noGrp="1"/>
          </p:cNvSpPr>
          <p:nvPr>
            <p:ph type="body" idx="1"/>
          </p:nvPr>
        </p:nvSpPr>
        <p:spPr>
          <a:xfrm>
            <a:off x="311700" y="322900"/>
            <a:ext cx="8520600" cy="4428600"/>
          </a:xfrm>
          <a:prstGeom prst="rect">
            <a:avLst/>
          </a:prstGeom>
          <a:ln w="19050" cap="flat" cmpd="sng">
            <a:solidFill>
              <a:schemeClr val="accent5"/>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100">
              <a:solidFill>
                <a:schemeClr val="dk1"/>
              </a:solidFill>
            </a:endParaRPr>
          </a:p>
          <a:p>
            <a:pPr marL="0" lvl="0" indent="0" algn="l" rtl="0">
              <a:spcBef>
                <a:spcPts val="1600"/>
              </a:spcBef>
              <a:spcAft>
                <a:spcPts val="0"/>
              </a:spcAft>
              <a:buNone/>
            </a:pPr>
            <a:r>
              <a:rPr lang="en" sz="4000">
                <a:solidFill>
                  <a:schemeClr val="dk1"/>
                </a:solidFill>
              </a:rPr>
              <a:t>Not every area fits neatly into just one of these landscapes. The area where one plant community meets and changes into the next is an </a:t>
            </a:r>
            <a:r>
              <a:rPr lang="en" sz="4000">
                <a:solidFill>
                  <a:schemeClr val="accent5"/>
                </a:solidFill>
              </a:rPr>
              <a:t>ecological transition zone. </a:t>
            </a:r>
            <a:endParaRPr sz="4000">
              <a:solidFill>
                <a:schemeClr val="accent5"/>
              </a:solidFill>
            </a:endParaRPr>
          </a:p>
          <a:p>
            <a:pPr marL="0" lvl="0" indent="0" algn="l" rtl="0">
              <a:spcBef>
                <a:spcPts val="1600"/>
              </a:spcBef>
              <a:spcAft>
                <a:spcPts val="1600"/>
              </a:spcAft>
              <a:buNone/>
            </a:pPr>
            <a:endParaRPr sz="2800">
              <a:solidFill>
                <a:schemeClr val="accent5"/>
              </a:solidFill>
            </a:endParaRPr>
          </a:p>
        </p:txBody>
      </p:sp>
      <p:sp>
        <p:nvSpPr>
          <p:cNvPr id="265" name="Google Shape;265;p3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3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3" cy="5143500"/>
          </a:xfrm>
          <a:prstGeom prst="rect">
            <a:avLst/>
          </a:prstGeom>
          <a:noFill/>
          <a:ln>
            <a:noFill/>
          </a:ln>
        </p:spPr>
      </p:pic>
      <p:sp>
        <p:nvSpPr>
          <p:cNvPr id="271" name="Google Shape;271;p38"/>
          <p:cNvSpPr txBox="1"/>
          <p:nvPr/>
        </p:nvSpPr>
        <p:spPr>
          <a:xfrm>
            <a:off x="406050" y="3865150"/>
            <a:ext cx="8331900" cy="754200"/>
          </a:xfrm>
          <a:prstGeom prst="rect">
            <a:avLst/>
          </a:prstGeom>
          <a:solidFill>
            <a:srgbClr val="E0E0E0">
              <a:alpha val="3352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700">
                <a:solidFill>
                  <a:srgbClr val="FFFFFF"/>
                </a:solidFill>
                <a:latin typeface="Average"/>
                <a:ea typeface="Average"/>
                <a:cs typeface="Average"/>
                <a:sym typeface="Average"/>
              </a:rPr>
              <a:t>What can we learn from our landscapes?</a:t>
            </a:r>
            <a:endParaRPr sz="3700">
              <a:solidFill>
                <a:srgbClr val="FFFFFF"/>
              </a:solidFill>
              <a:latin typeface="Average"/>
              <a:ea typeface="Average"/>
              <a:cs typeface="Average"/>
              <a:sym typeface="Average"/>
            </a:endParaRPr>
          </a:p>
        </p:txBody>
      </p:sp>
      <p:sp>
        <p:nvSpPr>
          <p:cNvPr id="272" name="Google Shape;272;p3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71"/>
                                        </p:tgtEl>
                                        <p:attrNameLst>
                                          <p:attrName>style.visibility</p:attrName>
                                        </p:attrNameLst>
                                      </p:cBhvr>
                                      <p:to>
                                        <p:strVal val="visible"/>
                                      </p:to>
                                    </p:set>
                                    <p:anim calcmode="lin" valueType="num">
                                      <p:cBhvr additive="base">
                                        <p:cTn id="7" dur="1500"/>
                                        <p:tgtEl>
                                          <p:spTgt spid="2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3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15625"/>
            <a:ext cx="9144003" cy="5143500"/>
          </a:xfrm>
          <a:prstGeom prst="rect">
            <a:avLst/>
          </a:prstGeom>
          <a:noFill/>
          <a:ln>
            <a:noFill/>
          </a:ln>
        </p:spPr>
      </p:pic>
      <p:sp>
        <p:nvSpPr>
          <p:cNvPr id="278" name="Google Shape;278;p3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40"/>
          <p:cNvPicPr preferRelativeResize="0"/>
          <p:nvPr/>
        </p:nvPicPr>
        <p:blipFill rotWithShape="1">
          <a:blip r:embed="rId3" cstate="screen">
            <a:alphaModFix amt="25000"/>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
        <p:nvSpPr>
          <p:cNvPr id="284" name="Google Shape;284;p40"/>
          <p:cNvSpPr txBox="1">
            <a:spLocks noGrp="1"/>
          </p:cNvSpPr>
          <p:nvPr>
            <p:ph type="title"/>
          </p:nvPr>
        </p:nvSpPr>
        <p:spPr>
          <a:xfrm>
            <a:off x="403975" y="445025"/>
            <a:ext cx="2991600" cy="572700"/>
          </a:xfrm>
          <a:prstGeom prst="rect">
            <a:avLst/>
          </a:prstGeom>
          <a:ln w="9525" cap="flat" cmpd="sng">
            <a:solidFill>
              <a:schemeClr val="accent5"/>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300"/>
              <a:t>Key Word Review</a:t>
            </a:r>
            <a:endParaRPr sz="3300"/>
          </a:p>
        </p:txBody>
      </p:sp>
      <p:pic>
        <p:nvPicPr>
          <p:cNvPr id="285" name="Google Shape;285;p4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5400000">
            <a:off x="3534063" y="503688"/>
            <a:ext cx="455374" cy="455374"/>
          </a:xfrm>
          <a:prstGeom prst="rect">
            <a:avLst/>
          </a:prstGeom>
          <a:noFill/>
          <a:ln>
            <a:noFill/>
          </a:ln>
        </p:spPr>
      </p:pic>
      <p:sp>
        <p:nvSpPr>
          <p:cNvPr id="286" name="Google Shape;286;p40"/>
          <p:cNvSpPr txBox="1"/>
          <p:nvPr/>
        </p:nvSpPr>
        <p:spPr>
          <a:xfrm>
            <a:off x="311700" y="1017725"/>
            <a:ext cx="8674200" cy="389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dirty="0">
                <a:solidFill>
                  <a:schemeClr val="accent5"/>
                </a:solidFill>
                <a:latin typeface="Average"/>
                <a:ea typeface="Average"/>
                <a:cs typeface="Average"/>
                <a:sym typeface="Average"/>
              </a:rPr>
              <a:t>Elevation</a:t>
            </a:r>
            <a:endParaRPr sz="2800" dirty="0">
              <a:solidFill>
                <a:schemeClr val="accent5"/>
              </a:solidFill>
              <a:latin typeface="Average"/>
              <a:ea typeface="Average"/>
              <a:cs typeface="Average"/>
              <a:sym typeface="Average"/>
            </a:endParaRPr>
          </a:p>
          <a:p>
            <a:pPr marL="0" lvl="0" indent="0" algn="l" rtl="0">
              <a:spcBef>
                <a:spcPts val="0"/>
              </a:spcBef>
              <a:spcAft>
                <a:spcPts val="0"/>
              </a:spcAft>
              <a:buNone/>
            </a:pPr>
            <a:r>
              <a:rPr lang="en" sz="2800" dirty="0">
                <a:solidFill>
                  <a:schemeClr val="accent5"/>
                </a:solidFill>
                <a:latin typeface="Average"/>
                <a:ea typeface="Average"/>
                <a:cs typeface="Average"/>
                <a:sym typeface="Average"/>
              </a:rPr>
              <a:t>Fire Adapted Community</a:t>
            </a:r>
            <a:endParaRPr sz="2800" dirty="0">
              <a:solidFill>
                <a:schemeClr val="accent5"/>
              </a:solidFill>
              <a:latin typeface="Average"/>
              <a:ea typeface="Average"/>
              <a:cs typeface="Average"/>
              <a:sym typeface="Average"/>
            </a:endParaRPr>
          </a:p>
          <a:p>
            <a:pPr marL="0" lvl="0" indent="0" algn="l" rtl="0">
              <a:spcBef>
                <a:spcPts val="0"/>
              </a:spcBef>
              <a:spcAft>
                <a:spcPts val="0"/>
              </a:spcAft>
              <a:buNone/>
            </a:pPr>
            <a:r>
              <a:rPr lang="en" sz="2800" dirty="0">
                <a:solidFill>
                  <a:schemeClr val="accent5"/>
                </a:solidFill>
                <a:latin typeface="Average"/>
                <a:ea typeface="Average"/>
                <a:cs typeface="Average"/>
                <a:sym typeface="Average"/>
              </a:rPr>
              <a:t>Fire Hazard Severity</a:t>
            </a:r>
            <a:endParaRPr sz="2800" dirty="0">
              <a:solidFill>
                <a:schemeClr val="accent5"/>
              </a:solidFill>
              <a:latin typeface="Average"/>
              <a:ea typeface="Average"/>
              <a:cs typeface="Average"/>
              <a:sym typeface="Average"/>
            </a:endParaRPr>
          </a:p>
          <a:p>
            <a:pPr marL="0" lvl="0" indent="0" algn="l" rtl="0">
              <a:spcBef>
                <a:spcPts val="0"/>
              </a:spcBef>
              <a:spcAft>
                <a:spcPts val="0"/>
              </a:spcAft>
              <a:buNone/>
            </a:pPr>
            <a:r>
              <a:rPr lang="en" sz="2800" dirty="0">
                <a:solidFill>
                  <a:schemeClr val="accent5"/>
                </a:solidFill>
                <a:latin typeface="Average"/>
                <a:ea typeface="Average"/>
                <a:cs typeface="Average"/>
                <a:sym typeface="Average"/>
              </a:rPr>
              <a:t>Topography</a:t>
            </a:r>
            <a:endParaRPr sz="2800" dirty="0">
              <a:solidFill>
                <a:schemeClr val="accent5"/>
              </a:solidFill>
              <a:latin typeface="Average"/>
              <a:ea typeface="Average"/>
              <a:cs typeface="Average"/>
              <a:sym typeface="Average"/>
            </a:endParaRPr>
          </a:p>
          <a:p>
            <a:pPr marL="0" lvl="0" indent="0" algn="l" rtl="0">
              <a:spcBef>
                <a:spcPts val="0"/>
              </a:spcBef>
              <a:spcAft>
                <a:spcPts val="0"/>
              </a:spcAft>
              <a:buNone/>
            </a:pPr>
            <a:r>
              <a:rPr lang="en" sz="2800" dirty="0">
                <a:solidFill>
                  <a:schemeClr val="accent5"/>
                </a:solidFill>
                <a:latin typeface="Average"/>
                <a:ea typeface="Average"/>
                <a:cs typeface="Average"/>
                <a:sym typeface="Average"/>
              </a:rPr>
              <a:t>Weather</a:t>
            </a:r>
            <a:endParaRPr sz="2800" dirty="0">
              <a:solidFill>
                <a:schemeClr val="accent5"/>
              </a:solidFill>
              <a:latin typeface="Average"/>
              <a:ea typeface="Average"/>
              <a:cs typeface="Average"/>
              <a:sym typeface="Average"/>
            </a:endParaRPr>
          </a:p>
          <a:p>
            <a:pPr marL="0" lvl="0" indent="0" algn="l" rtl="0">
              <a:spcBef>
                <a:spcPts val="0"/>
              </a:spcBef>
              <a:spcAft>
                <a:spcPts val="0"/>
              </a:spcAft>
              <a:buNone/>
            </a:pPr>
            <a:r>
              <a:rPr lang="en" sz="2800" dirty="0">
                <a:solidFill>
                  <a:schemeClr val="accent5"/>
                </a:solidFill>
                <a:latin typeface="Average"/>
                <a:ea typeface="Average"/>
                <a:cs typeface="Average"/>
                <a:sym typeface="Average"/>
              </a:rPr>
              <a:t>Climate</a:t>
            </a:r>
            <a:endParaRPr sz="2800" dirty="0">
              <a:solidFill>
                <a:schemeClr val="accent5"/>
              </a:solidFill>
              <a:latin typeface="Average"/>
              <a:ea typeface="Average"/>
              <a:cs typeface="Average"/>
              <a:sym typeface="Average"/>
            </a:endParaRPr>
          </a:p>
          <a:p>
            <a:pPr marL="0" lvl="0" indent="0" algn="l" rtl="0">
              <a:spcBef>
                <a:spcPts val="0"/>
              </a:spcBef>
              <a:spcAft>
                <a:spcPts val="0"/>
              </a:spcAft>
              <a:buNone/>
            </a:pPr>
            <a:r>
              <a:rPr lang="en" sz="2800" dirty="0">
                <a:solidFill>
                  <a:schemeClr val="accent5"/>
                </a:solidFill>
                <a:latin typeface="Average"/>
                <a:ea typeface="Average"/>
                <a:cs typeface="Average"/>
                <a:sym typeface="Average"/>
              </a:rPr>
              <a:t>Ecological Transition Zone</a:t>
            </a:r>
            <a:endParaRPr sz="2800" dirty="0">
              <a:solidFill>
                <a:schemeClr val="accent5"/>
              </a:solidFill>
              <a:latin typeface="Average"/>
              <a:ea typeface="Average"/>
              <a:cs typeface="Average"/>
              <a:sym typeface="Average"/>
            </a:endParaRPr>
          </a:p>
          <a:p>
            <a:pPr marL="0" lvl="0" indent="0" algn="l" rtl="0">
              <a:spcBef>
                <a:spcPts val="0"/>
              </a:spcBef>
              <a:spcAft>
                <a:spcPts val="0"/>
              </a:spcAft>
              <a:buNone/>
            </a:pPr>
            <a:endParaRPr sz="2800" dirty="0">
              <a:solidFill>
                <a:schemeClr val="accent5"/>
              </a:solidFill>
              <a:latin typeface="Average"/>
              <a:ea typeface="Average"/>
              <a:cs typeface="Average"/>
              <a:sym typeface="Average"/>
            </a:endParaRPr>
          </a:p>
          <a:p>
            <a:pPr marL="0" lvl="0" indent="0" algn="l" rtl="0">
              <a:spcBef>
                <a:spcPts val="0"/>
              </a:spcBef>
              <a:spcAft>
                <a:spcPts val="0"/>
              </a:spcAft>
              <a:buNone/>
            </a:pPr>
            <a:endParaRPr sz="2800" dirty="0">
              <a:solidFill>
                <a:schemeClr val="accent5"/>
              </a:solidFill>
              <a:latin typeface="Average"/>
              <a:ea typeface="Average"/>
              <a:cs typeface="Average"/>
              <a:sym typeface="Average"/>
            </a:endParaRPr>
          </a:p>
          <a:p>
            <a:pPr marL="0" lvl="0" indent="0" algn="l" rtl="0">
              <a:lnSpc>
                <a:spcPct val="100000"/>
              </a:lnSpc>
              <a:spcBef>
                <a:spcPts val="0"/>
              </a:spcBef>
              <a:spcAft>
                <a:spcPts val="0"/>
              </a:spcAft>
              <a:buNone/>
            </a:pPr>
            <a:endParaRPr sz="2400" dirty="0">
              <a:solidFill>
                <a:schemeClr val="accent5"/>
              </a:solidFill>
              <a:latin typeface="Average"/>
              <a:ea typeface="Average"/>
              <a:cs typeface="Average"/>
              <a:sym typeface="Average"/>
            </a:endParaRPr>
          </a:p>
          <a:p>
            <a:pPr marL="0" lvl="0" indent="0" algn="l" rtl="0">
              <a:spcBef>
                <a:spcPts val="0"/>
              </a:spcBef>
              <a:spcAft>
                <a:spcPts val="0"/>
              </a:spcAft>
              <a:buNone/>
            </a:pPr>
            <a:endParaRPr sz="2000" dirty="0">
              <a:solidFill>
                <a:schemeClr val="accent5"/>
              </a:solidFill>
              <a:latin typeface="Average"/>
              <a:ea typeface="Average"/>
              <a:cs typeface="Average"/>
              <a:sym typeface="Average"/>
            </a:endParaRPr>
          </a:p>
        </p:txBody>
      </p:sp>
      <p:sp>
        <p:nvSpPr>
          <p:cNvPr id="287" name="Google Shape;287;p4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500" fill="hold"/>
                                        <p:tgtEl>
                                          <p:spTgt spid="28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41"/>
          <p:cNvPicPr preferRelativeResize="0"/>
          <p:nvPr/>
        </p:nvPicPr>
        <p:blipFill>
          <a:blip r:embed="rId3">
            <a:alphaModFix amt="28000"/>
          </a:blip>
          <a:stretch>
            <a:fillRect/>
          </a:stretch>
        </p:blipFill>
        <p:spPr>
          <a:xfrm>
            <a:off x="0" y="0"/>
            <a:ext cx="9143999" cy="5143500"/>
          </a:xfrm>
          <a:prstGeom prst="rect">
            <a:avLst/>
          </a:prstGeom>
          <a:noFill/>
          <a:ln>
            <a:noFill/>
          </a:ln>
        </p:spPr>
      </p:pic>
      <p:sp>
        <p:nvSpPr>
          <p:cNvPr id="293" name="Google Shape;293;p41"/>
          <p:cNvSpPr txBox="1"/>
          <p:nvPr/>
        </p:nvSpPr>
        <p:spPr>
          <a:xfrm>
            <a:off x="195575" y="1621400"/>
            <a:ext cx="4629900" cy="144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100">
                <a:solidFill>
                  <a:schemeClr val="dk1"/>
                </a:solidFill>
                <a:latin typeface="Average"/>
                <a:ea typeface="Average"/>
                <a:cs typeface="Average"/>
                <a:sym typeface="Average"/>
              </a:rPr>
              <a:t>What makes a healthy forest?</a:t>
            </a:r>
            <a:endParaRPr sz="3800">
              <a:solidFill>
                <a:schemeClr val="dk1"/>
              </a:solidFill>
              <a:latin typeface="Average"/>
              <a:ea typeface="Average"/>
              <a:cs typeface="Average"/>
              <a:sym typeface="Average"/>
            </a:endParaRPr>
          </a:p>
        </p:txBody>
      </p:sp>
      <p:pic>
        <p:nvPicPr>
          <p:cNvPr id="294" name="Google Shape;294;p41"/>
          <p:cNvPicPr preferRelativeResize="0"/>
          <p:nvPr/>
        </p:nvPicPr>
        <p:blipFill rotWithShape="1">
          <a:blip r:embed="rId4" cstate="screen">
            <a:alphaModFix/>
            <a:extLst>
              <a:ext uri="{28A0092B-C50C-407E-A947-70E740481C1C}">
                <a14:useLocalDpi xmlns:a14="http://schemas.microsoft.com/office/drawing/2010/main"/>
              </a:ext>
            </a:extLst>
          </a:blip>
          <a:srcRect b="19335"/>
          <a:stretch/>
        </p:blipFill>
        <p:spPr>
          <a:xfrm>
            <a:off x="4989425" y="0"/>
            <a:ext cx="4154575" cy="5143500"/>
          </a:xfrm>
          <a:prstGeom prst="rect">
            <a:avLst/>
          </a:prstGeom>
          <a:noFill/>
          <a:ln>
            <a:noFill/>
          </a:ln>
        </p:spPr>
      </p:pic>
      <p:sp>
        <p:nvSpPr>
          <p:cNvPr id="295" name="Google Shape;295;p41"/>
          <p:cNvSpPr txBox="1">
            <a:spLocks noGrp="1"/>
          </p:cNvSpPr>
          <p:nvPr>
            <p:ph type="sldNum" idx="12"/>
          </p:nvPr>
        </p:nvSpPr>
        <p:spPr>
          <a:xfrm>
            <a:off x="8595300" y="4781434"/>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lt1"/>
                </a:solidFill>
              </a:rPr>
              <a:t>29</a:t>
            </a:fld>
            <a:endParaRPr>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15"/>
          <p:cNvPicPr preferRelativeResize="0"/>
          <p:nvPr/>
        </p:nvPicPr>
        <p:blipFill rotWithShape="1">
          <a:blip r:embed="rId3" cstate="screen">
            <a:alphaModFix amt="25000"/>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pic>
        <p:nvPicPr>
          <p:cNvPr id="77" name="Google Shape;77;p1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24250" y="1178050"/>
            <a:ext cx="2787400" cy="2787400"/>
          </a:xfrm>
          <a:prstGeom prst="rect">
            <a:avLst/>
          </a:prstGeom>
          <a:noFill/>
          <a:ln>
            <a:noFill/>
          </a:ln>
        </p:spPr>
      </p:pic>
      <p:sp>
        <p:nvSpPr>
          <p:cNvPr id="78" name="Google Shape;78;p15"/>
          <p:cNvSpPr txBox="1"/>
          <p:nvPr/>
        </p:nvSpPr>
        <p:spPr>
          <a:xfrm>
            <a:off x="3319875" y="863250"/>
            <a:ext cx="56631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a:solidFill>
                  <a:schemeClr val="dk1"/>
                </a:solidFill>
                <a:latin typeface="Average"/>
                <a:ea typeface="Average"/>
                <a:cs typeface="Average"/>
                <a:sym typeface="Average"/>
              </a:rPr>
              <a:t>Make your Wildfire in the Foothills journal! You will need:</a:t>
            </a:r>
            <a:endParaRPr sz="3500">
              <a:solidFill>
                <a:schemeClr val="dk1"/>
              </a:solidFill>
              <a:latin typeface="Average"/>
              <a:ea typeface="Average"/>
              <a:cs typeface="Average"/>
              <a:sym typeface="Average"/>
            </a:endParaRPr>
          </a:p>
          <a:p>
            <a:pPr marL="457200" lvl="0" indent="-450850" algn="l" rtl="0">
              <a:spcBef>
                <a:spcPts val="0"/>
              </a:spcBef>
              <a:spcAft>
                <a:spcPts val="0"/>
              </a:spcAft>
              <a:buClr>
                <a:schemeClr val="dk1"/>
              </a:buClr>
              <a:buSzPts val="3500"/>
              <a:buFont typeface="Average"/>
              <a:buChar char="-"/>
            </a:pPr>
            <a:r>
              <a:rPr lang="en" sz="3500">
                <a:solidFill>
                  <a:schemeClr val="dk1"/>
                </a:solidFill>
                <a:latin typeface="Average"/>
                <a:ea typeface="Average"/>
                <a:cs typeface="Average"/>
                <a:sym typeface="Average"/>
              </a:rPr>
              <a:t>A cover page.</a:t>
            </a:r>
            <a:endParaRPr sz="3500">
              <a:solidFill>
                <a:schemeClr val="dk1"/>
              </a:solidFill>
              <a:latin typeface="Average"/>
              <a:ea typeface="Average"/>
              <a:cs typeface="Average"/>
              <a:sym typeface="Average"/>
            </a:endParaRPr>
          </a:p>
          <a:p>
            <a:pPr marL="457200" lvl="0" indent="-450850" algn="l" rtl="0">
              <a:spcBef>
                <a:spcPts val="0"/>
              </a:spcBef>
              <a:spcAft>
                <a:spcPts val="0"/>
              </a:spcAft>
              <a:buClr>
                <a:schemeClr val="dk1"/>
              </a:buClr>
              <a:buSzPts val="3500"/>
              <a:buFont typeface="Average"/>
              <a:buChar char="-"/>
            </a:pPr>
            <a:r>
              <a:rPr lang="en" sz="3500">
                <a:solidFill>
                  <a:schemeClr val="dk1"/>
                </a:solidFill>
                <a:latin typeface="Average"/>
                <a:ea typeface="Average"/>
                <a:cs typeface="Average"/>
                <a:sym typeface="Average"/>
              </a:rPr>
              <a:t>10 pieces of lined paper.</a:t>
            </a:r>
            <a:endParaRPr sz="3500">
              <a:solidFill>
                <a:schemeClr val="dk1"/>
              </a:solidFill>
              <a:latin typeface="Average"/>
              <a:ea typeface="Average"/>
              <a:cs typeface="Average"/>
              <a:sym typeface="Average"/>
            </a:endParaRPr>
          </a:p>
          <a:p>
            <a:pPr marL="457200" lvl="0" indent="-450850" algn="l" rtl="0">
              <a:spcBef>
                <a:spcPts val="0"/>
              </a:spcBef>
              <a:spcAft>
                <a:spcPts val="0"/>
              </a:spcAft>
              <a:buClr>
                <a:schemeClr val="dk1"/>
              </a:buClr>
              <a:buSzPts val="3500"/>
              <a:buFont typeface="Average"/>
              <a:buChar char="-"/>
            </a:pPr>
            <a:r>
              <a:rPr lang="en" sz="3500">
                <a:solidFill>
                  <a:schemeClr val="dk1"/>
                </a:solidFill>
                <a:latin typeface="Average"/>
                <a:ea typeface="Average"/>
                <a:cs typeface="Average"/>
                <a:sym typeface="Average"/>
              </a:rPr>
              <a:t>5 pieces of blank paper.</a:t>
            </a:r>
            <a:endParaRPr sz="3500">
              <a:solidFill>
                <a:schemeClr val="dk1"/>
              </a:solidFill>
              <a:latin typeface="Average"/>
              <a:ea typeface="Average"/>
              <a:cs typeface="Average"/>
              <a:sym typeface="Average"/>
            </a:endParaRPr>
          </a:p>
        </p:txBody>
      </p:sp>
      <p:sp>
        <p:nvSpPr>
          <p:cNvPr id="79" name="Google Shape;79;p1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42"/>
          <p:cNvPicPr preferRelativeResize="0"/>
          <p:nvPr/>
        </p:nvPicPr>
        <p:blipFill>
          <a:blip r:embed="rId3">
            <a:alphaModFix amt="28000"/>
          </a:blip>
          <a:stretch>
            <a:fillRect/>
          </a:stretch>
        </p:blipFill>
        <p:spPr>
          <a:xfrm>
            <a:off x="0" y="0"/>
            <a:ext cx="9143999" cy="5143500"/>
          </a:xfrm>
          <a:prstGeom prst="rect">
            <a:avLst/>
          </a:prstGeom>
          <a:noFill/>
          <a:ln>
            <a:noFill/>
          </a:ln>
        </p:spPr>
      </p:pic>
      <p:sp>
        <p:nvSpPr>
          <p:cNvPr id="301" name="Google Shape;301;p42"/>
          <p:cNvSpPr txBox="1"/>
          <p:nvPr/>
        </p:nvSpPr>
        <p:spPr>
          <a:xfrm>
            <a:off x="144275" y="693900"/>
            <a:ext cx="4740000" cy="375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solidFill>
                  <a:schemeClr val="dk1"/>
                </a:solidFill>
                <a:latin typeface="Average"/>
                <a:ea typeface="Average"/>
                <a:cs typeface="Average"/>
                <a:sym typeface="Average"/>
              </a:rPr>
              <a:t>Which Forest Zone do you live in? </a:t>
            </a:r>
            <a:endParaRPr sz="3600">
              <a:solidFill>
                <a:schemeClr val="dk1"/>
              </a:solidFill>
              <a:latin typeface="Average"/>
              <a:ea typeface="Average"/>
              <a:cs typeface="Average"/>
              <a:sym typeface="Average"/>
            </a:endParaRPr>
          </a:p>
          <a:p>
            <a:pPr marL="0" lvl="0" indent="0" algn="l" rtl="0">
              <a:spcBef>
                <a:spcPts val="0"/>
              </a:spcBef>
              <a:spcAft>
                <a:spcPts val="0"/>
              </a:spcAft>
              <a:buNone/>
            </a:pPr>
            <a:endParaRPr sz="3200">
              <a:solidFill>
                <a:schemeClr val="dk1"/>
              </a:solidFill>
              <a:latin typeface="Average"/>
              <a:ea typeface="Average"/>
              <a:cs typeface="Average"/>
              <a:sym typeface="Average"/>
            </a:endParaRPr>
          </a:p>
          <a:p>
            <a:pPr marL="0" lvl="0" indent="0" algn="l" rtl="0">
              <a:spcBef>
                <a:spcPts val="0"/>
              </a:spcBef>
              <a:spcAft>
                <a:spcPts val="0"/>
              </a:spcAft>
              <a:buNone/>
            </a:pPr>
            <a:r>
              <a:rPr lang="en" sz="3200">
                <a:solidFill>
                  <a:schemeClr val="dk1"/>
                </a:solidFill>
                <a:latin typeface="Average"/>
                <a:ea typeface="Average"/>
                <a:cs typeface="Average"/>
                <a:sym typeface="Average"/>
              </a:rPr>
              <a:t>Blue Oak Zone, </a:t>
            </a:r>
            <a:endParaRPr sz="2900">
              <a:solidFill>
                <a:schemeClr val="dk1"/>
              </a:solidFill>
              <a:latin typeface="Average"/>
              <a:ea typeface="Average"/>
              <a:cs typeface="Average"/>
              <a:sym typeface="Average"/>
            </a:endParaRPr>
          </a:p>
          <a:p>
            <a:pPr marL="0" lvl="0" indent="0" algn="l" rtl="0">
              <a:spcBef>
                <a:spcPts val="0"/>
              </a:spcBef>
              <a:spcAft>
                <a:spcPts val="0"/>
              </a:spcAft>
              <a:buNone/>
            </a:pPr>
            <a:r>
              <a:rPr lang="en" sz="3200">
                <a:solidFill>
                  <a:schemeClr val="dk1"/>
                </a:solidFill>
                <a:latin typeface="Average"/>
                <a:ea typeface="Average"/>
                <a:cs typeface="Average"/>
                <a:sym typeface="Average"/>
              </a:rPr>
              <a:t>Sierran Mixed Hardwood, or  </a:t>
            </a:r>
            <a:endParaRPr sz="2900">
              <a:solidFill>
                <a:schemeClr val="dk1"/>
              </a:solidFill>
              <a:latin typeface="Average"/>
              <a:ea typeface="Average"/>
              <a:cs typeface="Average"/>
              <a:sym typeface="Average"/>
            </a:endParaRPr>
          </a:p>
          <a:p>
            <a:pPr marL="0" lvl="0" indent="0" algn="l" rtl="0">
              <a:spcBef>
                <a:spcPts val="0"/>
              </a:spcBef>
              <a:spcAft>
                <a:spcPts val="0"/>
              </a:spcAft>
              <a:buNone/>
            </a:pPr>
            <a:r>
              <a:rPr lang="en" sz="3200">
                <a:solidFill>
                  <a:schemeClr val="dk1"/>
                </a:solidFill>
                <a:latin typeface="Average"/>
                <a:ea typeface="Average"/>
                <a:cs typeface="Average"/>
                <a:sym typeface="Average"/>
              </a:rPr>
              <a:t>Mixed Conifer Woodland </a:t>
            </a:r>
            <a:endParaRPr sz="2900">
              <a:solidFill>
                <a:schemeClr val="dk1"/>
              </a:solidFill>
              <a:latin typeface="Average"/>
              <a:ea typeface="Average"/>
              <a:cs typeface="Average"/>
              <a:sym typeface="Average"/>
            </a:endParaRPr>
          </a:p>
        </p:txBody>
      </p:sp>
      <p:pic>
        <p:nvPicPr>
          <p:cNvPr id="302" name="Google Shape;302;p4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989436" y="-31525"/>
            <a:ext cx="4154563" cy="5206550"/>
          </a:xfrm>
          <a:prstGeom prst="rect">
            <a:avLst/>
          </a:prstGeom>
          <a:noFill/>
          <a:ln>
            <a:noFill/>
          </a:ln>
        </p:spPr>
      </p:pic>
      <p:sp>
        <p:nvSpPr>
          <p:cNvPr id="303" name="Google Shape;303;p42"/>
          <p:cNvSpPr txBox="1">
            <a:spLocks noGrp="1"/>
          </p:cNvSpPr>
          <p:nvPr>
            <p:ph type="sldNum" idx="12"/>
          </p:nvPr>
        </p:nvSpPr>
        <p:spPr>
          <a:xfrm>
            <a:off x="8595300" y="4781434"/>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lt1"/>
                </a:solidFill>
              </a:rPr>
              <a:t>30</a:t>
            </a:fld>
            <a:endParaRPr>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43"/>
          <p:cNvPicPr preferRelativeResize="0"/>
          <p:nvPr/>
        </p:nvPicPr>
        <p:blipFill rotWithShape="1">
          <a:blip r:embed="rId3" cstate="screen">
            <a:alphaModFix amt="12000"/>
            <a:extLst>
              <a:ext uri="{28A0092B-C50C-407E-A947-70E740481C1C}">
                <a14:useLocalDpi xmlns:a14="http://schemas.microsoft.com/office/drawing/2010/main"/>
              </a:ext>
            </a:extLst>
          </a:blip>
          <a:srcRect/>
          <a:stretch/>
        </p:blipFill>
        <p:spPr>
          <a:xfrm>
            <a:off x="0" y="0"/>
            <a:ext cx="9144004" cy="5143502"/>
          </a:xfrm>
          <a:prstGeom prst="rect">
            <a:avLst/>
          </a:prstGeom>
          <a:noFill/>
          <a:ln w="9525" cap="flat" cmpd="sng">
            <a:solidFill>
              <a:schemeClr val="dk2"/>
            </a:solidFill>
            <a:prstDash val="solid"/>
            <a:round/>
            <a:headEnd type="none" w="sm" len="sm"/>
            <a:tailEnd type="none" w="sm" len="sm"/>
          </a:ln>
        </p:spPr>
      </p:pic>
      <p:sp>
        <p:nvSpPr>
          <p:cNvPr id="309" name="Google Shape;309;p43"/>
          <p:cNvSpPr txBox="1"/>
          <p:nvPr/>
        </p:nvSpPr>
        <p:spPr>
          <a:xfrm>
            <a:off x="2021250" y="153750"/>
            <a:ext cx="5101500" cy="54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a:solidFill>
                  <a:schemeClr val="dk1"/>
                </a:solidFill>
                <a:latin typeface="Average"/>
                <a:ea typeface="Average"/>
                <a:cs typeface="Average"/>
                <a:sym typeface="Average"/>
              </a:rPr>
              <a:t>You have completed Lesson 1.</a:t>
            </a:r>
            <a:endParaRPr sz="2900">
              <a:solidFill>
                <a:schemeClr val="dk1"/>
              </a:solidFill>
              <a:latin typeface="Average"/>
              <a:ea typeface="Average"/>
              <a:cs typeface="Average"/>
              <a:sym typeface="Average"/>
            </a:endParaRPr>
          </a:p>
        </p:txBody>
      </p:sp>
      <p:pic>
        <p:nvPicPr>
          <p:cNvPr id="310" name="Google Shape;310;p4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648700" y="950925"/>
            <a:ext cx="3846600" cy="3805200"/>
          </a:xfrm>
          <a:prstGeom prst="ellipse">
            <a:avLst/>
          </a:prstGeom>
          <a:noFill/>
          <a:ln>
            <a:noFill/>
          </a:ln>
        </p:spPr>
      </p:pic>
      <p:sp>
        <p:nvSpPr>
          <p:cNvPr id="311" name="Google Shape;311;p4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10"/>
                                        </p:tgtEl>
                                        <p:attrNameLst>
                                          <p:attrName>style.visibility</p:attrName>
                                        </p:attrNameLst>
                                      </p:cBhvr>
                                      <p:to>
                                        <p:strVal val="visible"/>
                                      </p:to>
                                    </p:set>
                                    <p:anim calcmode="lin" valueType="num">
                                      <p:cBhvr additive="base">
                                        <p:cTn id="7" dur="2000"/>
                                        <p:tgtEl>
                                          <p:spTgt spid="310"/>
                                        </p:tgtEl>
                                        <p:attrNameLst>
                                          <p:attrName>ppt_w</p:attrName>
                                        </p:attrNameLst>
                                      </p:cBhvr>
                                      <p:tavLst>
                                        <p:tav tm="0">
                                          <p:val>
                                            <p:strVal val="0"/>
                                          </p:val>
                                        </p:tav>
                                        <p:tav tm="100000">
                                          <p:val>
                                            <p:strVal val="#ppt_w"/>
                                          </p:val>
                                        </p:tav>
                                      </p:tavLst>
                                    </p:anim>
                                    <p:anim calcmode="lin" valueType="num">
                                      <p:cBhvr additive="base">
                                        <p:cTn id="8" dur="2000"/>
                                        <p:tgtEl>
                                          <p:spTgt spid="31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p:nvPr/>
        </p:nvSpPr>
        <p:spPr>
          <a:xfrm>
            <a:off x="220050" y="1217250"/>
            <a:ext cx="3365400" cy="270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100">
                <a:solidFill>
                  <a:schemeClr val="dk1"/>
                </a:solidFill>
                <a:latin typeface="Average"/>
                <a:ea typeface="Average"/>
                <a:cs typeface="Average"/>
                <a:sym typeface="Average"/>
              </a:rPr>
              <a:t>What does it mean to be a “fire adapted” community?</a:t>
            </a:r>
            <a:endParaRPr sz="4100">
              <a:solidFill>
                <a:schemeClr val="dk1"/>
              </a:solidFill>
              <a:latin typeface="Average"/>
              <a:ea typeface="Average"/>
              <a:cs typeface="Average"/>
              <a:sym typeface="Average"/>
            </a:endParaRPr>
          </a:p>
        </p:txBody>
      </p:sp>
      <p:pic>
        <p:nvPicPr>
          <p:cNvPr id="85" name="Google Shape;85;p1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585450" y="0"/>
            <a:ext cx="5068152" cy="5143501"/>
          </a:xfrm>
          <a:prstGeom prst="rect">
            <a:avLst/>
          </a:prstGeom>
          <a:noFill/>
          <a:ln>
            <a:noFill/>
          </a:ln>
        </p:spPr>
      </p:pic>
      <p:sp>
        <p:nvSpPr>
          <p:cNvPr id="86" name="Google Shape;86;p16"/>
          <p:cNvSpPr txBox="1">
            <a:spLocks noGrp="1"/>
          </p:cNvSpPr>
          <p:nvPr>
            <p:ph type="sldNum" idx="12"/>
          </p:nvPr>
        </p:nvSpPr>
        <p:spPr>
          <a:xfrm>
            <a:off x="8785575" y="4681025"/>
            <a:ext cx="2700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3300"/>
                                        <p:tgtEl>
                                          <p:spTgt spid="85"/>
                                        </p:tgtEl>
                                        <p:attrNameLst>
                                          <p:attrName>ppt_w</p:attrName>
                                        </p:attrNameLst>
                                      </p:cBhvr>
                                      <p:tavLst>
                                        <p:tav tm="0">
                                          <p:val>
                                            <p:strVal val="0"/>
                                          </p:val>
                                        </p:tav>
                                        <p:tav tm="100000">
                                          <p:val>
                                            <p:strVal val="#ppt_w"/>
                                          </p:val>
                                        </p:tav>
                                      </p:tavLst>
                                    </p:anim>
                                    <p:anim calcmode="lin" valueType="num">
                                      <p:cBhvr additive="base">
                                        <p:cTn id="8" dur="3300"/>
                                        <p:tgtEl>
                                          <p:spTgt spid="8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3" cy="5143500"/>
          </a:xfrm>
          <a:prstGeom prst="rect">
            <a:avLst/>
          </a:prstGeom>
          <a:noFill/>
          <a:ln>
            <a:noFill/>
          </a:ln>
        </p:spPr>
      </p:pic>
      <p:sp>
        <p:nvSpPr>
          <p:cNvPr id="92" name="Google Shape;92;p1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93" name="Google Shape;93;p17"/>
          <p:cNvSpPr/>
          <p:nvPr/>
        </p:nvSpPr>
        <p:spPr>
          <a:xfrm rot="2961722">
            <a:off x="4181827" y="-370883"/>
            <a:ext cx="2897844" cy="2832765"/>
          </a:xfrm>
          <a:prstGeom prst="cloudCallout">
            <a:avLst>
              <a:gd name="adj1" fmla="val -22816"/>
              <a:gd name="adj2" fmla="val 68735"/>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7"/>
          <p:cNvSpPr txBox="1"/>
          <p:nvPr/>
        </p:nvSpPr>
        <p:spPr>
          <a:xfrm>
            <a:off x="4296792" y="135297"/>
            <a:ext cx="2667900" cy="182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latin typeface="Average"/>
                <a:ea typeface="Average"/>
                <a:cs typeface="Average"/>
                <a:sym typeface="Average"/>
              </a:rPr>
              <a:t>How does wildfire impact the landscapes we live in?</a:t>
            </a:r>
            <a:endParaRPr sz="2800">
              <a:latin typeface="Average"/>
              <a:ea typeface="Average"/>
              <a:cs typeface="Average"/>
              <a:sym typeface="Averag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8"/>
          <p:cNvPicPr preferRelativeResize="0"/>
          <p:nvPr/>
        </p:nvPicPr>
        <p:blipFill>
          <a:blip r:embed="rId3">
            <a:alphaModFix amt="23000"/>
          </a:blip>
          <a:stretch>
            <a:fillRect/>
          </a:stretch>
        </p:blipFill>
        <p:spPr>
          <a:xfrm>
            <a:off x="0" y="0"/>
            <a:ext cx="9144000" cy="5143500"/>
          </a:xfrm>
          <a:prstGeom prst="rect">
            <a:avLst/>
          </a:prstGeom>
          <a:noFill/>
          <a:ln>
            <a:noFill/>
          </a:ln>
        </p:spPr>
      </p:pic>
      <p:sp>
        <p:nvSpPr>
          <p:cNvPr id="100" name="Google Shape;100;p18"/>
          <p:cNvSpPr txBox="1">
            <a:spLocks noGrp="1"/>
          </p:cNvSpPr>
          <p:nvPr>
            <p:ph type="title"/>
          </p:nvPr>
        </p:nvSpPr>
        <p:spPr>
          <a:xfrm>
            <a:off x="1167600" y="3143250"/>
            <a:ext cx="6808800" cy="15405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n" sz="5200">
                <a:latin typeface="Average"/>
                <a:ea typeface="Average"/>
                <a:cs typeface="Average"/>
                <a:sym typeface="Average"/>
              </a:rPr>
              <a:t>When was the last time you used a map?</a:t>
            </a:r>
            <a:endParaRPr sz="5200">
              <a:latin typeface="Average"/>
              <a:ea typeface="Average"/>
              <a:cs typeface="Average"/>
              <a:sym typeface="Average"/>
            </a:endParaRPr>
          </a:p>
        </p:txBody>
      </p:sp>
      <p:pic>
        <p:nvPicPr>
          <p:cNvPr id="101" name="Google Shape;101;p18"/>
          <p:cNvPicPr preferRelativeResize="0"/>
          <p:nvPr/>
        </p:nvPicPr>
        <p:blipFill>
          <a:blip r:embed="rId4">
            <a:alphaModFix/>
          </a:blip>
          <a:stretch>
            <a:fillRect/>
          </a:stretch>
        </p:blipFill>
        <p:spPr>
          <a:xfrm>
            <a:off x="2700300" y="-132625"/>
            <a:ext cx="3743400" cy="3743400"/>
          </a:xfrm>
          <a:prstGeom prst="rect">
            <a:avLst/>
          </a:prstGeom>
          <a:noFill/>
          <a:ln>
            <a:noFill/>
          </a:ln>
        </p:spPr>
      </p:pic>
      <p:sp>
        <p:nvSpPr>
          <p:cNvPr id="102" name="Google Shape;102;p1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1500"/>
                                        <p:tgtEl>
                                          <p:spTgt spid="101"/>
                                        </p:tgtEl>
                                        <p:attrNameLst>
                                          <p:attrName>ppt_w</p:attrName>
                                        </p:attrNameLst>
                                      </p:cBhvr>
                                      <p:tavLst>
                                        <p:tav tm="0">
                                          <p:val>
                                            <p:strVal val="0"/>
                                          </p:val>
                                        </p:tav>
                                        <p:tav tm="100000">
                                          <p:val>
                                            <p:strVal val="#ppt_w"/>
                                          </p:val>
                                        </p:tav>
                                      </p:tavLst>
                                    </p:anim>
                                    <p:anim calcmode="lin" valueType="num">
                                      <p:cBhvr additive="base">
                                        <p:cTn id="8" dur="1500"/>
                                        <p:tgtEl>
                                          <p:spTgt spid="10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9"/>
          <p:cNvPicPr preferRelativeResize="0"/>
          <p:nvPr/>
        </p:nvPicPr>
        <p:blipFill>
          <a:blip r:embed="rId3">
            <a:alphaModFix amt="23000"/>
          </a:blip>
          <a:stretch>
            <a:fillRect/>
          </a:stretch>
        </p:blipFill>
        <p:spPr>
          <a:xfrm>
            <a:off x="0" y="0"/>
            <a:ext cx="9144000" cy="5143500"/>
          </a:xfrm>
          <a:prstGeom prst="rect">
            <a:avLst/>
          </a:prstGeom>
          <a:noFill/>
          <a:ln>
            <a:noFill/>
          </a:ln>
        </p:spPr>
      </p:pic>
      <p:sp>
        <p:nvSpPr>
          <p:cNvPr id="108" name="Google Shape;108;p19"/>
          <p:cNvSpPr txBox="1">
            <a:spLocks noGrp="1"/>
          </p:cNvSpPr>
          <p:nvPr>
            <p:ph type="title"/>
          </p:nvPr>
        </p:nvSpPr>
        <p:spPr>
          <a:xfrm>
            <a:off x="745500" y="703950"/>
            <a:ext cx="7653000" cy="373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900">
                <a:latin typeface="Average"/>
                <a:ea typeface="Average"/>
                <a:cs typeface="Average"/>
                <a:sym typeface="Average"/>
              </a:rPr>
              <a:t>What types of information can maps tell us?</a:t>
            </a:r>
            <a:endParaRPr sz="4900">
              <a:latin typeface="Average"/>
              <a:ea typeface="Average"/>
              <a:cs typeface="Average"/>
              <a:sym typeface="Average"/>
            </a:endParaRPr>
          </a:p>
          <a:p>
            <a:pPr marL="914400" lvl="0" indent="0" algn="l" rtl="0">
              <a:spcBef>
                <a:spcPts val="0"/>
              </a:spcBef>
              <a:spcAft>
                <a:spcPts val="0"/>
              </a:spcAft>
              <a:buNone/>
            </a:pPr>
            <a:endParaRPr sz="2600">
              <a:latin typeface="Average"/>
              <a:ea typeface="Average"/>
              <a:cs typeface="Average"/>
              <a:sym typeface="Average"/>
            </a:endParaRPr>
          </a:p>
          <a:p>
            <a:pPr marL="0" lvl="0" indent="0" algn="l" rtl="0">
              <a:spcBef>
                <a:spcPts val="0"/>
              </a:spcBef>
              <a:spcAft>
                <a:spcPts val="0"/>
              </a:spcAft>
              <a:buNone/>
            </a:pPr>
            <a:r>
              <a:rPr lang="en" sz="4900">
                <a:latin typeface="Average"/>
                <a:ea typeface="Average"/>
                <a:cs typeface="Average"/>
                <a:sym typeface="Average"/>
              </a:rPr>
              <a:t>What features should be included on a useful map?</a:t>
            </a:r>
            <a:endParaRPr sz="4900">
              <a:latin typeface="Average"/>
              <a:ea typeface="Average"/>
              <a:cs typeface="Average"/>
              <a:sym typeface="Average"/>
            </a:endParaRPr>
          </a:p>
        </p:txBody>
      </p:sp>
      <p:pic>
        <p:nvPicPr>
          <p:cNvPr id="109" name="Google Shape;109;p1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1095041">
            <a:off x="7540929" y="227143"/>
            <a:ext cx="1464490" cy="1120237"/>
          </a:xfrm>
          <a:prstGeom prst="rect">
            <a:avLst/>
          </a:prstGeom>
          <a:noFill/>
          <a:ln>
            <a:noFill/>
          </a:ln>
        </p:spPr>
      </p:pic>
      <p:sp>
        <p:nvSpPr>
          <p:cNvPr id="110" name="Google Shape;110;p1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0"/>
          <p:cNvPicPr preferRelativeResize="0"/>
          <p:nvPr/>
        </p:nvPicPr>
        <p:blipFill rotWithShape="1">
          <a:blip r:embed="rId3" cstate="screen">
            <a:alphaModFix amt="38000"/>
            <a:extLst>
              <a:ext uri="{28A0092B-C50C-407E-A947-70E740481C1C}">
                <a14:useLocalDpi xmlns:a14="http://schemas.microsoft.com/office/drawing/2010/main"/>
              </a:ext>
            </a:extLst>
          </a:blip>
          <a:srcRect/>
          <a:stretch/>
        </p:blipFill>
        <p:spPr>
          <a:xfrm rot="5400000">
            <a:off x="1983713" y="-1984625"/>
            <a:ext cx="5176575" cy="9112750"/>
          </a:xfrm>
          <a:prstGeom prst="rect">
            <a:avLst/>
          </a:prstGeom>
          <a:noFill/>
          <a:ln>
            <a:noFill/>
          </a:ln>
        </p:spPr>
      </p:pic>
      <p:pic>
        <p:nvPicPr>
          <p:cNvPr id="116" name="Google Shape;116;p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 y="1"/>
            <a:ext cx="4472778" cy="5143500"/>
          </a:xfrm>
          <a:prstGeom prst="rect">
            <a:avLst/>
          </a:prstGeom>
          <a:noFill/>
          <a:ln>
            <a:noFill/>
          </a:ln>
        </p:spPr>
      </p:pic>
      <p:pic>
        <p:nvPicPr>
          <p:cNvPr id="117" name="Google Shape;117;p2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595800" y="684975"/>
            <a:ext cx="2193450" cy="1983850"/>
          </a:xfrm>
          <a:prstGeom prst="rect">
            <a:avLst/>
          </a:prstGeom>
          <a:noFill/>
          <a:ln>
            <a:noFill/>
          </a:ln>
        </p:spPr>
      </p:pic>
      <p:sp>
        <p:nvSpPr>
          <p:cNvPr id="118" name="Google Shape;118;p20"/>
          <p:cNvSpPr txBox="1"/>
          <p:nvPr/>
        </p:nvSpPr>
        <p:spPr>
          <a:xfrm>
            <a:off x="4815425" y="3035750"/>
            <a:ext cx="3754200" cy="1157700"/>
          </a:xfrm>
          <a:prstGeom prst="rect">
            <a:avLst/>
          </a:prstGeom>
          <a:solidFill>
            <a:srgbClr val="E0E0E0">
              <a:alpha val="33520"/>
            </a:srgbClr>
          </a:solidFill>
          <a:ln w="19050" cap="flat" cmpd="sng">
            <a:solidFill>
              <a:schemeClr val="accent5"/>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dk1"/>
                </a:solidFill>
                <a:latin typeface="Average"/>
                <a:ea typeface="Average"/>
                <a:cs typeface="Average"/>
                <a:sym typeface="Average"/>
              </a:rPr>
              <a:t>"The Land of Natural Wealth and Beauty</a:t>
            </a:r>
            <a:r>
              <a:rPr lang="en" sz="3000">
                <a:solidFill>
                  <a:schemeClr val="lt2"/>
                </a:solidFill>
                <a:latin typeface="Average"/>
                <a:ea typeface="Average"/>
                <a:cs typeface="Average"/>
                <a:sym typeface="Average"/>
              </a:rPr>
              <a:t>"</a:t>
            </a:r>
            <a:endParaRPr sz="3000">
              <a:solidFill>
                <a:schemeClr val="lt2"/>
              </a:solidFill>
              <a:latin typeface="Average"/>
              <a:ea typeface="Average"/>
              <a:cs typeface="Average"/>
              <a:sym typeface="Average"/>
            </a:endParaRPr>
          </a:p>
        </p:txBody>
      </p:sp>
      <p:sp>
        <p:nvSpPr>
          <p:cNvPr id="119" name="Google Shape;119;p20"/>
          <p:cNvSpPr txBox="1"/>
          <p:nvPr/>
        </p:nvSpPr>
        <p:spPr>
          <a:xfrm>
            <a:off x="4815425" y="4333100"/>
            <a:ext cx="3754200" cy="46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a:solidFill>
                  <a:schemeClr val="dk1"/>
                </a:solidFill>
                <a:latin typeface="Average"/>
                <a:ea typeface="Average"/>
                <a:cs typeface="Average"/>
                <a:sym typeface="Average"/>
              </a:rPr>
              <a:t>Population 220,000</a:t>
            </a:r>
            <a:endParaRPr sz="2300">
              <a:solidFill>
                <a:schemeClr val="dk1"/>
              </a:solidFill>
              <a:latin typeface="Average"/>
              <a:ea typeface="Average"/>
              <a:cs typeface="Average"/>
              <a:sym typeface="Average"/>
            </a:endParaRPr>
          </a:p>
        </p:txBody>
      </p:sp>
      <p:sp>
        <p:nvSpPr>
          <p:cNvPr id="120" name="Google Shape;120;p2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798925" y="0"/>
            <a:ext cx="4345126" cy="5143500"/>
          </a:xfrm>
          <a:prstGeom prst="rect">
            <a:avLst/>
          </a:prstGeom>
          <a:noFill/>
          <a:ln w="38100" cap="flat" cmpd="sng">
            <a:solidFill>
              <a:schemeClr val="accent5"/>
            </a:solidFill>
            <a:prstDash val="solid"/>
            <a:round/>
            <a:headEnd type="none" w="sm" len="sm"/>
            <a:tailEnd type="none" w="sm" len="sm"/>
          </a:ln>
        </p:spPr>
      </p:pic>
      <p:pic>
        <p:nvPicPr>
          <p:cNvPr id="126" name="Google Shape;126;p2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458850" y="125350"/>
            <a:ext cx="2201574" cy="1626700"/>
          </a:xfrm>
          <a:prstGeom prst="rect">
            <a:avLst/>
          </a:prstGeom>
          <a:noFill/>
          <a:ln w="19050" cap="flat" cmpd="sng">
            <a:solidFill>
              <a:schemeClr val="accent5"/>
            </a:solidFill>
            <a:prstDash val="solid"/>
            <a:round/>
            <a:headEnd type="none" w="sm" len="sm"/>
            <a:tailEnd type="none" w="sm" len="sm"/>
          </a:ln>
        </p:spPr>
      </p:pic>
      <p:pic>
        <p:nvPicPr>
          <p:cNvPr id="127" name="Google Shape;127;p2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27000" y="125350"/>
            <a:ext cx="2331853" cy="1626700"/>
          </a:xfrm>
          <a:prstGeom prst="rect">
            <a:avLst/>
          </a:prstGeom>
          <a:noFill/>
          <a:ln w="19050" cap="flat" cmpd="sng">
            <a:solidFill>
              <a:schemeClr val="accent5"/>
            </a:solidFill>
            <a:prstDash val="solid"/>
            <a:round/>
            <a:headEnd type="none" w="sm" len="sm"/>
            <a:tailEnd type="none" w="sm" len="sm"/>
          </a:ln>
        </p:spPr>
      </p:pic>
      <p:pic>
        <p:nvPicPr>
          <p:cNvPr id="128" name="Google Shape;128;p21"/>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27000" y="1752050"/>
            <a:ext cx="4533427" cy="3288276"/>
          </a:xfrm>
          <a:prstGeom prst="rect">
            <a:avLst/>
          </a:prstGeom>
          <a:noFill/>
          <a:ln w="19050" cap="flat" cmpd="sng">
            <a:solidFill>
              <a:schemeClr val="accent5"/>
            </a:solidFill>
            <a:prstDash val="solid"/>
            <a:round/>
            <a:headEnd type="none" w="sm" len="sm"/>
            <a:tailEnd type="none" w="sm" len="sm"/>
          </a:ln>
        </p:spPr>
      </p:pic>
      <p:sp>
        <p:nvSpPr>
          <p:cNvPr id="129" name="Google Shape;129;p21"/>
          <p:cNvSpPr txBox="1">
            <a:spLocks noGrp="1"/>
          </p:cNvSpPr>
          <p:nvPr>
            <p:ph type="sldNum" idx="12"/>
          </p:nvPr>
        </p:nvSpPr>
        <p:spPr>
          <a:xfrm>
            <a:off x="8834450" y="4749900"/>
            <a:ext cx="3096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lt1"/>
                </a:solidFill>
              </a:rPr>
              <a:t>9</a:t>
            </a:fld>
            <a:endParaRPr>
              <a:solidFill>
                <a:schemeClr val="lt1"/>
              </a:solidFill>
            </a:endParaRPr>
          </a:p>
        </p:txBody>
      </p:sp>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2429</Words>
  <Application>Microsoft Office PowerPoint</Application>
  <PresentationFormat>On-screen Show (16:9)</PresentationFormat>
  <Paragraphs>211</Paragraphs>
  <Slides>31</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Average</vt:lpstr>
      <vt:lpstr>Oswald</vt:lpstr>
      <vt:lpstr>Slate</vt:lpstr>
      <vt:lpstr>Wildfire in the Foothills</vt:lpstr>
      <vt:lpstr>PowerPoint Presentation</vt:lpstr>
      <vt:lpstr>PowerPoint Presentation</vt:lpstr>
      <vt:lpstr>PowerPoint Presentation</vt:lpstr>
      <vt:lpstr>PowerPoint Presentation</vt:lpstr>
      <vt:lpstr>When was the last time you used a map?</vt:lpstr>
      <vt:lpstr>What types of information can maps tell us?  What features should be included on a useful map?</vt:lpstr>
      <vt:lpstr>PowerPoint Presentation</vt:lpstr>
      <vt:lpstr>PowerPoint Presentation</vt:lpstr>
      <vt:lpstr>Topography: The physical features on Earth’s surface or the technique of representing surface areas of land on maps.   Topography includes mountains, ridges, valleys, plateaus, or water features on the 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Urban</vt:lpstr>
      <vt:lpstr>Agriculture</vt:lpstr>
      <vt:lpstr>Grassland</vt:lpstr>
      <vt:lpstr>Shrubland/ Chaparral</vt:lpstr>
      <vt:lpstr>Oak Woodland</vt:lpstr>
      <vt:lpstr>Mixed Conifer</vt:lpstr>
      <vt:lpstr>PowerPoint Presentation</vt:lpstr>
      <vt:lpstr>PowerPoint Presentation</vt:lpstr>
      <vt:lpstr>PowerPoint Presentation</vt:lpstr>
      <vt:lpstr>Key Word Review</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Wildfire in the Foothills</dc:title>
  <cp:lastModifiedBy>Lauren de Terra</cp:lastModifiedBy>
  <cp:revision>1</cp:revision>
  <dcterms:modified xsi:type="dcterms:W3CDTF">2021-10-27T15:50:27Z</dcterms:modified>
</cp:coreProperties>
</file>